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60" r:id="rId5"/>
    <p:sldId id="271" r:id="rId6"/>
    <p:sldId id="272" r:id="rId7"/>
    <p:sldId id="269" r:id="rId8"/>
    <p:sldId id="262" r:id="rId9"/>
    <p:sldId id="263" r:id="rId10"/>
    <p:sldId id="273" r:id="rId11"/>
    <p:sldId id="264" r:id="rId12"/>
    <p:sldId id="268"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53" y="7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31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a:latin typeface="+mj-lt"/>
                <a:ea typeface="+mj-ea"/>
                <a:cs typeface="+mj-cs"/>
                <a:sym typeface="Helvetica"/>
              </a:rPr>
              <a:t>噪声数据对嵌入质量和学习性能的影响，以及现有方法难以捕捉异构关系间复杂语义转换的问题，进而提出了异构图扩散模型</a:t>
            </a:r>
          </a:p>
          <a:p>
            <a:r>
              <a:rPr>
                <a:latin typeface="+mj-lt"/>
                <a:ea typeface="+mj-ea"/>
                <a:cs typeface="+mj-cs"/>
                <a:sym typeface="Helvetica"/>
              </a:rPr>
              <a:t>一是噪声数据严重损害嵌入质量和学习性能，现有的异构图神经网络（</a:t>
            </a:r>
            <a:r>
              <a:t>HGNNs</a:t>
            </a:r>
            <a:r>
              <a:rPr>
                <a:latin typeface="+mj-lt"/>
                <a:ea typeface="+mj-ea"/>
                <a:cs typeface="+mj-cs"/>
                <a:sym typeface="Helvetica"/>
              </a:rPr>
              <a:t>）方法在处理异构噪声方面能力有限，自监督学习技术虽试图缓解数据噪声，但缺乏处理复杂异构语义噪声数据的精细机制；这些方法主要依赖于简单的随机数据增强（例如，特征掩蔽、随机游走），忽略了不同关系类型之间可能显著影响噪声分布的关键交互作用。</a:t>
            </a:r>
          </a:p>
          <a:p>
            <a:r>
              <a:rPr>
                <a:latin typeface="+mj-lt"/>
                <a:ea typeface="+mj-ea"/>
                <a:cs typeface="+mj-cs"/>
                <a:sym typeface="Helvetica"/>
              </a:rPr>
              <a:t>二是现有方法无法有效捕捉异构关系间复杂的语义转换，虽有部分方法采用注意力机制或元路径来捕获依赖关系，但仍不足以编码异构关系类型间复杂的语义转换过程，影响下游预测性能。</a:t>
            </a:r>
          </a:p>
          <a:p>
            <a:r>
              <a:rPr>
                <a:latin typeface="+mj-lt"/>
                <a:ea typeface="+mj-ea"/>
                <a:cs typeface="+mj-cs"/>
                <a:sym typeface="Helvetica"/>
              </a:rPr>
              <a:t>以一个电商异构图为例，用户与商品之间存在</a:t>
            </a:r>
            <a:r>
              <a:t> “</a:t>
            </a:r>
            <a:r>
              <a:rPr>
                <a:latin typeface="+mj-lt"/>
                <a:ea typeface="+mj-ea"/>
                <a:cs typeface="+mj-cs"/>
                <a:sym typeface="Helvetica"/>
              </a:rPr>
              <a:t>浏览</a:t>
            </a:r>
            <a:r>
              <a:t>”“</a:t>
            </a:r>
            <a:r>
              <a:rPr>
                <a:latin typeface="+mj-lt"/>
                <a:ea typeface="+mj-ea"/>
                <a:cs typeface="+mj-cs"/>
                <a:sym typeface="Helvetica"/>
              </a:rPr>
              <a:t>购买</a:t>
            </a:r>
            <a:r>
              <a:t>”“</a:t>
            </a:r>
            <a:r>
              <a:rPr>
                <a:latin typeface="+mj-lt"/>
                <a:ea typeface="+mj-ea"/>
                <a:cs typeface="+mj-cs"/>
                <a:sym typeface="Helvetica"/>
              </a:rPr>
              <a:t>收藏</a:t>
            </a:r>
            <a:r>
              <a:t>” </a:t>
            </a:r>
            <a:r>
              <a:rPr>
                <a:latin typeface="+mj-lt"/>
                <a:ea typeface="+mj-ea"/>
                <a:cs typeface="+mj-cs"/>
                <a:sym typeface="Helvetica"/>
              </a:rPr>
              <a:t>等多种关系，从用户的浏览行为到最终的购买决策，从一个关系类型到另一个关系类型的语义转换，中间涉及到复杂的语义转换，如用户兴趣的演变、商品属性的权衡等，现有的基于注意力机制或元路径的方法难以全面准确地捕捉这些转换过程。</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A5A8-5D53-4D84-9849-7D3FFC85C779}"/>
            </a:ext>
          </a:extLst>
        </p:cNvPr>
        <p:cNvGrpSpPr/>
        <p:nvPr/>
      </p:nvGrpSpPr>
      <p:grpSpPr>
        <a:xfrm>
          <a:off x="0" y="0"/>
          <a:ext cx="0" cy="0"/>
          <a:chOff x="0" y="0"/>
          <a:chExt cx="0" cy="0"/>
        </a:xfrm>
      </p:grpSpPr>
      <p:sp>
        <p:nvSpPr>
          <p:cNvPr id="201" name="Shape 201">
            <a:extLst>
              <a:ext uri="{FF2B5EF4-FFF2-40B4-BE49-F238E27FC236}">
                <a16:creationId xmlns:a16="http://schemas.microsoft.com/office/drawing/2014/main" id="{6DD3A31D-61FC-CA43-8A2D-8504751E0A3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a:extLst>
              <a:ext uri="{FF2B5EF4-FFF2-40B4-BE49-F238E27FC236}">
                <a16:creationId xmlns:a16="http://schemas.microsoft.com/office/drawing/2014/main" id="{27DBC530-E274-09C0-EDED-039A8F0352C5}"/>
              </a:ext>
            </a:extLst>
          </p:cNvPr>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extLst>
      <p:ext uri="{BB962C8B-B14F-4D97-AF65-F5344CB8AC3E}">
        <p14:creationId xmlns:p14="http://schemas.microsoft.com/office/powerpoint/2010/main" val="193596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FCAF-95CB-589E-F157-D6F4D137B594}"/>
            </a:ext>
          </a:extLst>
        </p:cNvPr>
        <p:cNvGrpSpPr/>
        <p:nvPr/>
      </p:nvGrpSpPr>
      <p:grpSpPr>
        <a:xfrm>
          <a:off x="0" y="0"/>
          <a:ext cx="0" cy="0"/>
          <a:chOff x="0" y="0"/>
          <a:chExt cx="0" cy="0"/>
        </a:xfrm>
      </p:grpSpPr>
      <p:sp>
        <p:nvSpPr>
          <p:cNvPr id="201" name="Shape 201">
            <a:extLst>
              <a:ext uri="{FF2B5EF4-FFF2-40B4-BE49-F238E27FC236}">
                <a16:creationId xmlns:a16="http://schemas.microsoft.com/office/drawing/2014/main" id="{2A1CAED3-0A18-4D59-FC09-C6A7B3C5B2F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a:extLst>
              <a:ext uri="{FF2B5EF4-FFF2-40B4-BE49-F238E27FC236}">
                <a16:creationId xmlns:a16="http://schemas.microsoft.com/office/drawing/2014/main" id="{220C06B2-224F-560B-13BE-881BCECE460F}"/>
              </a:ext>
            </a:extLst>
          </p:cNvPr>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extLst>
      <p:ext uri="{BB962C8B-B14F-4D97-AF65-F5344CB8AC3E}">
        <p14:creationId xmlns:p14="http://schemas.microsoft.com/office/powerpoint/2010/main" val="273639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631A8-F2BF-1A52-FA23-CD7B1FDFC643}"/>
            </a:ext>
          </a:extLst>
        </p:cNvPr>
        <p:cNvGrpSpPr/>
        <p:nvPr/>
      </p:nvGrpSpPr>
      <p:grpSpPr>
        <a:xfrm>
          <a:off x="0" y="0"/>
          <a:ext cx="0" cy="0"/>
          <a:chOff x="0" y="0"/>
          <a:chExt cx="0" cy="0"/>
        </a:xfrm>
      </p:grpSpPr>
      <p:sp>
        <p:nvSpPr>
          <p:cNvPr id="201" name="Shape 201">
            <a:extLst>
              <a:ext uri="{FF2B5EF4-FFF2-40B4-BE49-F238E27FC236}">
                <a16:creationId xmlns:a16="http://schemas.microsoft.com/office/drawing/2014/main" id="{DF2C73CC-2228-50B0-70A6-8711975B233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a:extLst>
              <a:ext uri="{FF2B5EF4-FFF2-40B4-BE49-F238E27FC236}">
                <a16:creationId xmlns:a16="http://schemas.microsoft.com/office/drawing/2014/main" id="{C2DB829B-83F2-2BB9-ABD1-AFC8C782C07E}"/>
              </a:ext>
            </a:extLst>
          </p:cNvPr>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extLst>
      <p:ext uri="{BB962C8B-B14F-4D97-AF65-F5344CB8AC3E}">
        <p14:creationId xmlns:p14="http://schemas.microsoft.com/office/powerpoint/2010/main" val="396606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rPr>
                <a:latin typeface="+mj-lt"/>
                <a:ea typeface="+mj-ea"/>
                <a:cs typeface="+mj-cs"/>
                <a:sym typeface="Helvetica"/>
              </a:rPr>
              <a:t>在</a:t>
            </a:r>
            <a:r>
              <a:t> Gowalla </a:t>
            </a:r>
            <a:r>
              <a:rPr>
                <a:latin typeface="+mj-lt"/>
                <a:ea typeface="+mj-ea"/>
                <a:cs typeface="+mj-cs"/>
                <a:sym typeface="Helvetica"/>
              </a:rPr>
              <a:t>数据集上的的收敛轮数和每批训练时间，以及总的训练时间，本文提出的方法与现有最先进的方法相比也具有竞争力，其方法推荐准确且高效。</a:t>
            </a:r>
          </a:p>
          <a:p>
            <a:r>
              <a:rPr>
                <a:latin typeface="+mj-lt"/>
                <a:ea typeface="+mj-ea"/>
                <a:cs typeface="+mj-cs"/>
                <a:sym typeface="Helvetica"/>
              </a:rPr>
              <a:t>消融实验，行为对比学习（</a:t>
            </a:r>
            <a:r>
              <a:t>BCL</a:t>
            </a:r>
            <a:r>
              <a:rPr>
                <a:latin typeface="+mj-lt"/>
                <a:ea typeface="+mj-ea"/>
                <a:cs typeface="+mj-cs"/>
                <a:sym typeface="Helvetica"/>
              </a:rPr>
              <a:t>）和偏好引导对比学习（</a:t>
            </a:r>
            <a:r>
              <a:t>PCL</a:t>
            </a:r>
            <a:r>
              <a:rPr>
                <a:latin typeface="+mj-lt"/>
                <a:ea typeface="+mj-ea"/>
                <a:cs typeface="+mj-cs"/>
                <a:sym typeface="Helvetica"/>
              </a:rPr>
              <a:t>），行为解耦（</a:t>
            </a:r>
            <a:r>
              <a:t>BCL</a:t>
            </a:r>
            <a:r>
              <a:rPr>
                <a:latin typeface="+mj-lt"/>
                <a:ea typeface="+mj-ea"/>
                <a:cs typeface="+mj-cs"/>
                <a:sym typeface="Helvetica"/>
              </a:rPr>
              <a:t>）对于建模用户和项目很重要。</a:t>
            </a:r>
            <a:r>
              <a:t>PCL </a:t>
            </a:r>
            <a:r>
              <a:rPr>
                <a:latin typeface="+mj-lt"/>
                <a:ea typeface="+mj-ea"/>
                <a:cs typeface="+mj-cs"/>
                <a:sym typeface="Helvetica"/>
              </a:rPr>
              <a:t>在更好的对比学习和表示增强中起着关键作用。</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6B5C-3B5C-CD7B-2E03-C835BA819F80}"/>
            </a:ext>
          </a:extLst>
        </p:cNvPr>
        <p:cNvGrpSpPr/>
        <p:nvPr/>
      </p:nvGrpSpPr>
      <p:grpSpPr>
        <a:xfrm>
          <a:off x="0" y="0"/>
          <a:ext cx="0" cy="0"/>
          <a:chOff x="0" y="0"/>
          <a:chExt cx="0" cy="0"/>
        </a:xfrm>
      </p:grpSpPr>
      <p:sp>
        <p:nvSpPr>
          <p:cNvPr id="257" name="Shape 257">
            <a:extLst>
              <a:ext uri="{FF2B5EF4-FFF2-40B4-BE49-F238E27FC236}">
                <a16:creationId xmlns:a16="http://schemas.microsoft.com/office/drawing/2014/main" id="{465DE04E-748C-CAAE-2396-4D8753CCEE5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a:extLst>
              <a:ext uri="{FF2B5EF4-FFF2-40B4-BE49-F238E27FC236}">
                <a16:creationId xmlns:a16="http://schemas.microsoft.com/office/drawing/2014/main" id="{4C9C08F7-4F55-002A-0D3B-7EBA24B5A9C4}"/>
              </a:ext>
            </a:extLst>
          </p:cNvPr>
          <p:cNvSpPr>
            <a:spLocks noGrp="1"/>
          </p:cNvSpPr>
          <p:nvPr>
            <p:ph type="body" sz="quarter" idx="1"/>
          </p:nvPr>
        </p:nvSpPr>
        <p:spPr>
          <a:prstGeom prst="rect">
            <a:avLst/>
          </a:prstGeom>
        </p:spPr>
        <p:txBody>
          <a:bodyPr/>
          <a:lstStyle/>
          <a:p>
            <a:r>
              <a:rPr>
                <a:latin typeface="+mj-lt"/>
                <a:ea typeface="+mj-ea"/>
                <a:cs typeface="+mj-cs"/>
                <a:sym typeface="Helvetica"/>
              </a:rPr>
              <a:t>在</a:t>
            </a:r>
            <a:r>
              <a:t> Gowalla </a:t>
            </a:r>
            <a:r>
              <a:rPr>
                <a:latin typeface="+mj-lt"/>
                <a:ea typeface="+mj-ea"/>
                <a:cs typeface="+mj-cs"/>
                <a:sym typeface="Helvetica"/>
              </a:rPr>
              <a:t>数据集上的的收敛轮数和每批训练时间，以及总的训练时间，本文提出的方法与现有最先进的方法相比也具有竞争力，其方法推荐准确且高效。</a:t>
            </a:r>
          </a:p>
          <a:p>
            <a:r>
              <a:rPr>
                <a:latin typeface="+mj-lt"/>
                <a:ea typeface="+mj-ea"/>
                <a:cs typeface="+mj-cs"/>
                <a:sym typeface="Helvetica"/>
              </a:rPr>
              <a:t>消融实验，行为对比学习（</a:t>
            </a:r>
            <a:r>
              <a:t>BCL</a:t>
            </a:r>
            <a:r>
              <a:rPr>
                <a:latin typeface="+mj-lt"/>
                <a:ea typeface="+mj-ea"/>
                <a:cs typeface="+mj-cs"/>
                <a:sym typeface="Helvetica"/>
              </a:rPr>
              <a:t>）和偏好引导对比学习（</a:t>
            </a:r>
            <a:r>
              <a:t>PCL</a:t>
            </a:r>
            <a:r>
              <a:rPr>
                <a:latin typeface="+mj-lt"/>
                <a:ea typeface="+mj-ea"/>
                <a:cs typeface="+mj-cs"/>
                <a:sym typeface="Helvetica"/>
              </a:rPr>
              <a:t>），行为解耦（</a:t>
            </a:r>
            <a:r>
              <a:t>BCL</a:t>
            </a:r>
            <a:r>
              <a:rPr>
                <a:latin typeface="+mj-lt"/>
                <a:ea typeface="+mj-ea"/>
                <a:cs typeface="+mj-cs"/>
                <a:sym typeface="Helvetica"/>
              </a:rPr>
              <a:t>）对于建模用户和项目很重要。</a:t>
            </a:r>
            <a:r>
              <a:t>PCL </a:t>
            </a:r>
            <a:r>
              <a:rPr>
                <a:latin typeface="+mj-lt"/>
                <a:ea typeface="+mj-ea"/>
                <a:cs typeface="+mj-cs"/>
                <a:sym typeface="Helvetica"/>
              </a:rPr>
              <a:t>在更好的对比学习和表示增强中起着关键作用。</a:t>
            </a:r>
          </a:p>
        </p:txBody>
      </p:sp>
    </p:spTree>
    <p:extLst>
      <p:ext uri="{BB962C8B-B14F-4D97-AF65-F5344CB8AC3E}">
        <p14:creationId xmlns:p14="http://schemas.microsoft.com/office/powerpoint/2010/main" val="216905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r>
              <a:rPr>
                <a:latin typeface="+mj-lt"/>
                <a:ea typeface="+mj-ea"/>
                <a:cs typeface="+mj-cs"/>
                <a:sym typeface="Helvetica"/>
              </a:rPr>
              <a:t>在真实多行为数据集上与不同方法的性能比较</a:t>
            </a:r>
          </a:p>
          <a:p>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12" name="正文级别 1…"/>
          <p:cNvSpPr txBox="1">
            <a:spLocks noGrp="1"/>
          </p:cNvSpPr>
          <p:nvPr>
            <p:ph type="body" sz="quarter" idx="1"/>
          </p:nvPr>
        </p:nvSpPr>
        <p:spPr>
          <a:xfrm>
            <a:off x="1828800" y="3840479"/>
            <a:ext cx="8534400" cy="171450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30" name="正文级别 1…"/>
          <p:cNvSpPr txBox="1">
            <a:spLocks noGrp="1"/>
          </p:cNvSpPr>
          <p:nvPr>
            <p:ph type="body" idx="1"/>
          </p:nvPr>
        </p:nvSpPr>
        <p:spPr>
          <a:xfrm>
            <a:off x="609600" y="1577339"/>
            <a:ext cx="10972800" cy="452628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38"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39" name="正文级别 1…"/>
          <p:cNvSpPr txBox="1">
            <a:spLocks noGrp="1"/>
          </p:cNvSpPr>
          <p:nvPr>
            <p:ph type="body" idx="1"/>
          </p:nvPr>
        </p:nvSpPr>
        <p:spPr>
          <a:xfrm>
            <a:off x="609600" y="1577339"/>
            <a:ext cx="10972800" cy="452628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48" name="正文级别 1…"/>
          <p:cNvSpPr txBox="1">
            <a:spLocks noGrp="1"/>
          </p:cNvSpPr>
          <p:nvPr>
            <p:ph type="body" sz="half" idx="1"/>
          </p:nvPr>
        </p:nvSpPr>
        <p:spPr>
          <a:xfrm>
            <a:off x="609600" y="1577339"/>
            <a:ext cx="5303521" cy="452628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5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0">
    <p:spTree>
      <p:nvGrpSpPr>
        <p:cNvPr id="1" name=""/>
        <p:cNvGrpSpPr/>
        <p:nvPr/>
      </p:nvGrpSpPr>
      <p:grpSpPr>
        <a:xfrm>
          <a:off x="0" y="0"/>
          <a:ext cx="0" cy="0"/>
          <a:chOff x="0" y="0"/>
          <a:chExt cx="0" cy="0"/>
        </a:xfrm>
      </p:grpSpPr>
      <p:sp>
        <p:nvSpPr>
          <p:cNvPr id="64"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7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标题文本</a:t>
            </a:r>
          </a:p>
        </p:txBody>
      </p:sp>
      <p:sp>
        <p:nvSpPr>
          <p:cNvPr id="3" name="正文级别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337974" y="6377940"/>
            <a:ext cx="244427" cy="241648"/>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5pPr>
      <a:lvl6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6pPr>
      <a:lvl7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7pPr>
      <a:lvl8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8pPr>
      <a:lvl9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hyperlink" Target="https://github.com/scu-zjz/SparseViT" TargetMode="External"/><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48.png"/><Relationship Id="rId4" Type="http://schemas.openxmlformats.org/officeDocument/2006/relationships/image" Target="../media/image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3" Type="http://schemas.openxmlformats.org/officeDocument/2006/relationships/image" Target="../media/image1.jpeg"/><Relationship Id="rId7" Type="http://schemas.openxmlformats.org/officeDocument/2006/relationships/image" Target="../media/image22.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0.png"/><Relationship Id="rId3" Type="http://schemas.openxmlformats.org/officeDocument/2006/relationships/image" Target="../media/image1.jpeg"/><Relationship Id="rId7" Type="http://schemas.openxmlformats.org/officeDocument/2006/relationships/image" Target="../media/image22.png"/><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7.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92" name="object 3"/>
          <p:cNvGrpSpPr/>
          <p:nvPr/>
        </p:nvGrpSpPr>
        <p:grpSpPr>
          <a:xfrm>
            <a:off x="-1" y="-1"/>
            <a:ext cx="12192000" cy="603504"/>
            <a:chOff x="0" y="0"/>
            <a:chExt cx="12191999" cy="603503"/>
          </a:xfrm>
        </p:grpSpPr>
        <p:sp>
          <p:nvSpPr>
            <p:cNvPr id="89"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90"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91"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96" name="object 7"/>
          <p:cNvGrpSpPr/>
          <p:nvPr/>
        </p:nvGrpSpPr>
        <p:grpSpPr>
          <a:xfrm>
            <a:off x="-1" y="0"/>
            <a:ext cx="12192000" cy="973836"/>
            <a:chOff x="0" y="0"/>
            <a:chExt cx="12191999" cy="973835"/>
          </a:xfrm>
        </p:grpSpPr>
        <p:sp>
          <p:nvSpPr>
            <p:cNvPr id="93" name="object 8"/>
            <p:cNvSpPr/>
            <p:nvPr/>
          </p:nvSpPr>
          <p:spPr>
            <a:xfrm>
              <a:off x="-1" y="0"/>
              <a:ext cx="12192000" cy="973836"/>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94" name="object 9"/>
            <p:cNvSpPr/>
            <p:nvPr/>
          </p:nvSpPr>
          <p:spPr>
            <a:xfrm>
              <a:off x="11503152" y="128015"/>
              <a:ext cx="571501" cy="720852"/>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95" name="object 10"/>
            <p:cNvSpPr/>
            <p:nvPr/>
          </p:nvSpPr>
          <p:spPr>
            <a:xfrm>
              <a:off x="778762" y="690371"/>
              <a:ext cx="2924557" cy="24079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97" name="object 11"/>
          <p:cNvSpPr txBox="1"/>
          <p:nvPr/>
        </p:nvSpPr>
        <p:spPr>
          <a:xfrm>
            <a:off x="1006753" y="681779"/>
            <a:ext cx="2402841" cy="238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1900"/>
              </a:lnSpc>
              <a:defRPr sz="1600" spc="-190">
                <a:solidFill>
                  <a:srgbClr val="FFFFFF"/>
                </a:solidFill>
                <a:latin typeface="Trebuchet MS"/>
                <a:ea typeface="Trebuchet MS"/>
                <a:cs typeface="Trebuchet MS"/>
                <a:sym typeface="Trebuchet MS"/>
              </a:defRPr>
            </a:pPr>
            <a:r>
              <a:t>Chongqing</a:t>
            </a:r>
            <a:r>
              <a:rPr spc="-355"/>
              <a:t> </a:t>
            </a:r>
            <a:r>
              <a:rPr spc="-175"/>
              <a:t>University</a:t>
            </a:r>
            <a:r>
              <a:rPr spc="-350"/>
              <a:t> </a:t>
            </a:r>
            <a:r>
              <a:rPr spc="-170"/>
              <a:t>of</a:t>
            </a:r>
            <a:r>
              <a:rPr spc="-270"/>
              <a:t> </a:t>
            </a:r>
            <a:r>
              <a:rPr spc="-204"/>
              <a:t>Technology</a:t>
            </a:r>
          </a:p>
        </p:txBody>
      </p:sp>
      <p:sp>
        <p:nvSpPr>
          <p:cNvPr id="98" name="object 12"/>
          <p:cNvSpPr/>
          <p:nvPr/>
        </p:nvSpPr>
        <p:spPr>
          <a:xfrm>
            <a:off x="882396" y="100584"/>
            <a:ext cx="3038856" cy="850392"/>
          </a:xfrm>
          <a:prstGeom prst="rect">
            <a:avLst/>
          </a:prstGeom>
          <a:blipFill>
            <a:blip r:embed="rId9"/>
            <a:stretch>
              <a:fillRect/>
            </a:stretch>
          </a:blipFill>
          <a:ln w="12700">
            <a:miter lim="400000"/>
          </a:ln>
        </p:spPr>
        <p:txBody>
          <a:bodyPr lIns="0" tIns="0" rIns="0" bIns="0"/>
          <a:lstStyle/>
          <a:p>
            <a:endParaRPr/>
          </a:p>
        </p:txBody>
      </p:sp>
      <p:sp>
        <p:nvSpPr>
          <p:cNvPr id="99" name="object 13"/>
          <p:cNvSpPr txBox="1"/>
          <p:nvPr/>
        </p:nvSpPr>
        <p:spPr>
          <a:xfrm>
            <a:off x="1095755" y="143312"/>
            <a:ext cx="11008360" cy="746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1900"/>
              </a:lnSpc>
              <a:spcBef>
                <a:spcPts val="100"/>
              </a:spcBef>
              <a:tabLst>
                <a:tab pos="9258300" algn="l"/>
              </a:tabLst>
              <a:defRPr sz="2200" spc="-260">
                <a:solidFill>
                  <a:srgbClr val="FFFFFF"/>
                </a:solidFill>
                <a:latin typeface="Trebuchet MS"/>
                <a:ea typeface="Trebuchet MS"/>
                <a:cs typeface="Trebuchet MS"/>
                <a:sym typeface="Trebuchet MS"/>
              </a:defRPr>
            </a:pPr>
            <a:r>
              <a:t>Chongqing</a:t>
            </a:r>
            <a:r>
              <a:rPr spc="-509"/>
              <a:t> </a:t>
            </a:r>
            <a:r>
              <a:rPr spc="-240"/>
              <a:t>University	</a:t>
            </a:r>
            <a:r>
              <a:rPr b="1" spc="81" baseline="25999">
                <a:latin typeface="Arial"/>
                <a:ea typeface="Arial"/>
                <a:cs typeface="Arial"/>
                <a:sym typeface="Arial"/>
              </a:rPr>
              <a:t>ATAI</a:t>
            </a:r>
            <a:endParaRPr baseline="25999">
              <a:latin typeface="Arial"/>
              <a:ea typeface="Arial"/>
              <a:cs typeface="Arial"/>
              <a:sym typeface="Arial"/>
            </a:endParaRPr>
          </a:p>
          <a:p>
            <a:pPr>
              <a:lnSpc>
                <a:spcPts val="1900"/>
              </a:lnSpc>
              <a:tabLst>
                <a:tab pos="9258300" algn="l"/>
              </a:tabLst>
              <a:defRPr sz="3300" spc="-352" baseline="-34999">
                <a:solidFill>
                  <a:srgbClr val="FFFFFF"/>
                </a:solidFill>
                <a:latin typeface="Trebuchet MS"/>
                <a:ea typeface="Trebuchet MS"/>
                <a:cs typeface="Trebuchet MS"/>
                <a:sym typeface="Trebuchet MS"/>
              </a:defRPr>
            </a:pPr>
            <a:r>
              <a:t>of</a:t>
            </a:r>
            <a:r>
              <a:rPr spc="-532"/>
              <a:t> </a:t>
            </a:r>
            <a:r>
              <a:rPr spc="-427"/>
              <a:t>Technology	</a:t>
            </a:r>
            <a:r>
              <a:rPr sz="1800" spc="-215" baseline="0">
                <a:solidFill>
                  <a:srgbClr val="D9D9D9"/>
                </a:solidFill>
              </a:rPr>
              <a:t>Advanced</a:t>
            </a:r>
            <a:r>
              <a:rPr sz="1800" spc="-490" baseline="0">
                <a:solidFill>
                  <a:srgbClr val="D9D9D9"/>
                </a:solidFill>
              </a:rPr>
              <a:t> </a:t>
            </a:r>
            <a:r>
              <a:rPr sz="1800" spc="-220" baseline="0">
                <a:solidFill>
                  <a:srgbClr val="D9D9D9"/>
                </a:solidFill>
              </a:rPr>
              <a:t>Techniqueof</a:t>
            </a:r>
          </a:p>
          <a:p>
            <a:pPr marR="63500" algn="r">
              <a:lnSpc>
                <a:spcPts val="2100"/>
              </a:lnSpc>
              <a:defRPr spc="-180">
                <a:solidFill>
                  <a:srgbClr val="D9D9D9"/>
                </a:solidFill>
                <a:latin typeface="Trebuchet MS"/>
                <a:ea typeface="Trebuchet MS"/>
                <a:cs typeface="Trebuchet MS"/>
                <a:sym typeface="Trebuchet MS"/>
              </a:defRPr>
            </a:pPr>
            <a:r>
              <a:t>Artificial</a:t>
            </a:r>
            <a:r>
              <a:rPr spc="69"/>
              <a:t> </a:t>
            </a:r>
            <a:r>
              <a:rPr spc="-190"/>
              <a:t>Intelligence</a:t>
            </a:r>
          </a:p>
        </p:txBody>
      </p:sp>
      <p:grpSp>
        <p:nvGrpSpPr>
          <p:cNvPr id="103" name="object 14"/>
          <p:cNvGrpSpPr/>
          <p:nvPr/>
        </p:nvGrpSpPr>
        <p:grpSpPr>
          <a:xfrm>
            <a:off x="-1" y="0"/>
            <a:ext cx="12192000" cy="973836"/>
            <a:chOff x="0" y="0"/>
            <a:chExt cx="12191999" cy="973835"/>
          </a:xfrm>
        </p:grpSpPr>
        <p:sp>
          <p:nvSpPr>
            <p:cNvPr id="100" name="object 15"/>
            <p:cNvSpPr/>
            <p:nvPr/>
          </p:nvSpPr>
          <p:spPr>
            <a:xfrm>
              <a:off x="-1" y="0"/>
              <a:ext cx="12192000" cy="973836"/>
            </a:xfrm>
            <a:prstGeom prst="rect">
              <a:avLst/>
            </a:prstGeom>
            <a:blipFill rotWithShape="1">
              <a:blip r:embed="rId10"/>
              <a:srcRect/>
              <a:stretch>
                <a:fillRect/>
              </a:stretch>
            </a:blipFill>
            <a:ln w="12700" cap="flat">
              <a:noFill/>
              <a:miter lim="400000"/>
            </a:ln>
            <a:effectLst/>
          </p:spPr>
          <p:txBody>
            <a:bodyPr wrap="square" lIns="0" tIns="0" rIns="0" bIns="0" numCol="1" anchor="t">
              <a:noAutofit/>
            </a:bodyPr>
            <a:lstStyle/>
            <a:p>
              <a:endParaRPr/>
            </a:p>
          </p:txBody>
        </p:sp>
        <p:sp>
          <p:nvSpPr>
            <p:cNvPr id="101" name="object 16"/>
            <p:cNvSpPr/>
            <p:nvPr/>
          </p:nvSpPr>
          <p:spPr>
            <a:xfrm>
              <a:off x="11503152" y="128015"/>
              <a:ext cx="571501" cy="719327"/>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02" name="object 17"/>
            <p:cNvSpPr/>
            <p:nvPr/>
          </p:nvSpPr>
          <p:spPr>
            <a:xfrm>
              <a:off x="778762" y="690371"/>
              <a:ext cx="2924557" cy="239267"/>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04" name="object 18"/>
          <p:cNvSpPr txBox="1"/>
          <p:nvPr/>
        </p:nvSpPr>
        <p:spPr>
          <a:xfrm>
            <a:off x="1006753" y="680890"/>
            <a:ext cx="2402841" cy="238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1900"/>
              </a:lnSpc>
              <a:defRPr sz="1600" spc="-190">
                <a:solidFill>
                  <a:srgbClr val="FFFFFF"/>
                </a:solidFill>
                <a:latin typeface="Trebuchet MS"/>
                <a:ea typeface="Trebuchet MS"/>
                <a:cs typeface="Trebuchet MS"/>
                <a:sym typeface="Trebuchet MS"/>
              </a:defRPr>
            </a:pPr>
            <a:r>
              <a:t>Chongqing</a:t>
            </a:r>
            <a:r>
              <a:rPr spc="-355"/>
              <a:t> </a:t>
            </a:r>
            <a:r>
              <a:rPr spc="-175"/>
              <a:t>University</a:t>
            </a:r>
            <a:r>
              <a:rPr spc="-350"/>
              <a:t> </a:t>
            </a:r>
            <a:r>
              <a:rPr spc="-170"/>
              <a:t>of</a:t>
            </a:r>
            <a:r>
              <a:rPr spc="-270"/>
              <a:t> </a:t>
            </a:r>
            <a:r>
              <a:rPr spc="-204"/>
              <a:t>Technology</a:t>
            </a:r>
          </a:p>
        </p:txBody>
      </p:sp>
      <p:sp>
        <p:nvSpPr>
          <p:cNvPr id="105" name="object 19"/>
          <p:cNvSpPr/>
          <p:nvPr/>
        </p:nvSpPr>
        <p:spPr>
          <a:xfrm>
            <a:off x="883918" y="73151"/>
            <a:ext cx="3403093" cy="899162"/>
          </a:xfrm>
          <a:prstGeom prst="rect">
            <a:avLst/>
          </a:prstGeom>
          <a:blipFill>
            <a:blip r:embed="rId9"/>
            <a:stretch>
              <a:fillRect/>
            </a:stretch>
          </a:blipFill>
          <a:ln w="12700">
            <a:miter lim="400000"/>
          </a:ln>
        </p:spPr>
        <p:txBody>
          <a:bodyPr lIns="0" tIns="0" rIns="0" bIns="0"/>
          <a:lstStyle/>
          <a:p>
            <a:endParaRPr/>
          </a:p>
        </p:txBody>
      </p:sp>
      <p:sp>
        <p:nvSpPr>
          <p:cNvPr id="106" name="object 20"/>
          <p:cNvSpPr txBox="1"/>
          <p:nvPr/>
        </p:nvSpPr>
        <p:spPr>
          <a:xfrm>
            <a:off x="1083055" y="119202"/>
            <a:ext cx="2216151"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sz="2200" spc="-260">
                <a:solidFill>
                  <a:srgbClr val="FFFFFF"/>
                </a:solidFill>
                <a:latin typeface="Trebuchet MS"/>
                <a:ea typeface="Trebuchet MS"/>
                <a:cs typeface="Trebuchet MS"/>
                <a:sym typeface="Trebuchet MS"/>
              </a:defRPr>
            </a:pPr>
            <a:r>
              <a:t>Chongqing</a:t>
            </a:r>
            <a:r>
              <a:rPr spc="-535"/>
              <a:t> </a:t>
            </a:r>
            <a:r>
              <a:rPr spc="-240"/>
              <a:t>University</a:t>
            </a:r>
            <a:r>
              <a:rPr spc="-494"/>
              <a:t> </a:t>
            </a:r>
            <a:r>
              <a:rPr spc="-234"/>
              <a:t>of</a:t>
            </a:r>
          </a:p>
          <a:p>
            <a:pPr indent="12700">
              <a:defRPr sz="2200" spc="-285">
                <a:solidFill>
                  <a:srgbClr val="FFFFFF"/>
                </a:solidFill>
                <a:latin typeface="Trebuchet MS"/>
                <a:ea typeface="Trebuchet MS"/>
                <a:cs typeface="Trebuchet MS"/>
                <a:sym typeface="Trebuchet MS"/>
              </a:defRPr>
            </a:pPr>
            <a:r>
              <a:t>Technology</a:t>
            </a:r>
          </a:p>
        </p:txBody>
      </p:sp>
      <p:sp>
        <p:nvSpPr>
          <p:cNvPr id="107" name="object 21"/>
          <p:cNvSpPr txBox="1"/>
          <p:nvPr/>
        </p:nvSpPr>
        <p:spPr>
          <a:xfrm>
            <a:off x="9697973" y="37314"/>
            <a:ext cx="1774826"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gn="ctr">
              <a:spcBef>
                <a:spcPts val="200"/>
              </a:spcBef>
              <a:defRPr sz="1500" b="1" spc="55">
                <a:solidFill>
                  <a:srgbClr val="FFFFFF"/>
                </a:solidFill>
                <a:latin typeface="Arial"/>
                <a:ea typeface="Arial"/>
                <a:cs typeface="Arial"/>
                <a:sym typeface="Arial"/>
              </a:defRPr>
            </a:pPr>
            <a:r>
              <a:t>ATAI</a:t>
            </a:r>
          </a:p>
          <a:p>
            <a:pPr marR="5080" indent="12700" algn="ctr">
              <a:spcBef>
                <a:spcPts val="100"/>
              </a:spcBef>
              <a:defRPr spc="-215">
                <a:solidFill>
                  <a:srgbClr val="D9D9D9"/>
                </a:solidFill>
                <a:latin typeface="Trebuchet MS"/>
                <a:ea typeface="Trebuchet MS"/>
                <a:cs typeface="Trebuchet MS"/>
                <a:sym typeface="Trebuchet MS"/>
              </a:defRPr>
            </a:pPr>
            <a:r>
              <a:t>Advanced</a:t>
            </a:r>
            <a:r>
              <a:rPr spc="-500"/>
              <a:t> </a:t>
            </a:r>
            <a:r>
              <a:rPr spc="-220"/>
              <a:t>Techniqueof </a:t>
            </a:r>
            <a:r>
              <a:rPr spc="-80"/>
              <a:t> </a:t>
            </a:r>
            <a:r>
              <a:rPr spc="-180"/>
              <a:t>Artificial</a:t>
            </a:r>
            <a:r>
              <a:rPr spc="75"/>
              <a:t> </a:t>
            </a:r>
            <a:r>
              <a:rPr spc="-190"/>
              <a:t>Intelligence</a:t>
            </a:r>
          </a:p>
        </p:txBody>
      </p:sp>
      <p:grpSp>
        <p:nvGrpSpPr>
          <p:cNvPr id="110" name="object 22"/>
          <p:cNvGrpSpPr/>
          <p:nvPr/>
        </p:nvGrpSpPr>
        <p:grpSpPr>
          <a:xfrm>
            <a:off x="-90" y="986027"/>
            <a:ext cx="12192218" cy="4489704"/>
            <a:chOff x="0" y="0"/>
            <a:chExt cx="12192216" cy="4489703"/>
          </a:xfrm>
        </p:grpSpPr>
        <p:sp>
          <p:nvSpPr>
            <p:cNvPr id="108" name="object 23"/>
            <p:cNvSpPr/>
            <p:nvPr/>
          </p:nvSpPr>
          <p:spPr>
            <a:xfrm>
              <a:off x="89" y="0"/>
              <a:ext cx="12192001" cy="4489704"/>
            </a:xfrm>
            <a:prstGeom prst="rect">
              <a:avLst/>
            </a:prstGeom>
            <a:solidFill>
              <a:srgbClr val="F1F1F1"/>
            </a:solidFill>
            <a:ln w="12700" cap="flat">
              <a:noFill/>
              <a:miter lim="400000"/>
            </a:ln>
            <a:effectLst/>
          </p:spPr>
          <p:txBody>
            <a:bodyPr wrap="square" lIns="0" tIns="0" rIns="0" bIns="0" numCol="1" anchor="t">
              <a:noAutofit/>
            </a:bodyPr>
            <a:lstStyle/>
            <a:p>
              <a:endParaRPr/>
            </a:p>
          </p:txBody>
        </p:sp>
        <p:sp>
          <p:nvSpPr>
            <p:cNvPr id="109" name="object 24"/>
            <p:cNvSpPr/>
            <p:nvPr/>
          </p:nvSpPr>
          <p:spPr>
            <a:xfrm>
              <a:off x="0" y="201167"/>
              <a:ext cx="12192217" cy="104775"/>
            </a:xfrm>
            <a:prstGeom prst="rect">
              <a:avLst/>
            </a:prstGeom>
            <a:blipFill rotWithShape="1">
              <a:blip r:embed="rId11"/>
              <a:srcRect/>
              <a:stretch>
                <a:fillRect/>
              </a:stretch>
            </a:blipFill>
            <a:ln w="12700" cap="flat">
              <a:noFill/>
              <a:miter lim="400000"/>
            </a:ln>
            <a:effectLst/>
          </p:spPr>
          <p:txBody>
            <a:bodyPr wrap="square" lIns="0" tIns="0" rIns="0" bIns="0" numCol="1" anchor="t">
              <a:noAutofit/>
            </a:bodyPr>
            <a:lstStyle/>
            <a:p>
              <a:endParaRPr/>
            </a:p>
          </p:txBody>
        </p:sp>
      </p:grpSp>
      <p:sp>
        <p:nvSpPr>
          <p:cNvPr id="111" name="object 31"/>
          <p:cNvSpPr/>
          <p:nvPr/>
        </p:nvSpPr>
        <p:spPr>
          <a:xfrm>
            <a:off x="10754868" y="5894830"/>
            <a:ext cx="1437132" cy="963166"/>
          </a:xfrm>
          <a:prstGeom prst="rect">
            <a:avLst/>
          </a:prstGeom>
          <a:blipFill>
            <a:blip r:embed="rId12"/>
            <a:stretch>
              <a:fillRect/>
            </a:stretch>
          </a:blipFill>
          <a:ln w="12700">
            <a:miter lim="400000"/>
          </a:ln>
        </p:spPr>
        <p:txBody>
          <a:bodyPr lIns="0" tIns="0" rIns="0" bIns="0"/>
          <a:lstStyle/>
          <a:p>
            <a:endParaRPr/>
          </a:p>
        </p:txBody>
      </p:sp>
      <p:sp>
        <p:nvSpPr>
          <p:cNvPr id="112" name="object 32"/>
          <p:cNvSpPr txBox="1"/>
          <p:nvPr/>
        </p:nvSpPr>
        <p:spPr>
          <a:xfrm>
            <a:off x="11168888" y="6514489"/>
            <a:ext cx="106046" cy="1728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40">
                <a:solidFill>
                  <a:srgbClr val="888888"/>
                </a:solidFill>
                <a:latin typeface="Arial"/>
                <a:ea typeface="Arial"/>
                <a:cs typeface="Arial"/>
                <a:sym typeface="Arial"/>
              </a:defRPr>
            </a:lvl1pPr>
          </a:lstStyle>
          <a:p>
            <a:r>
              <a:t>1</a:t>
            </a:r>
          </a:p>
        </p:txBody>
      </p:sp>
      <p:sp>
        <p:nvSpPr>
          <p:cNvPr id="113" name="object 33"/>
          <p:cNvSpPr/>
          <p:nvPr/>
        </p:nvSpPr>
        <p:spPr>
          <a:xfrm>
            <a:off x="495299" y="5871971"/>
            <a:ext cx="827534" cy="829057"/>
          </a:xfrm>
          <a:prstGeom prst="rect">
            <a:avLst/>
          </a:prstGeom>
          <a:blipFill>
            <a:blip r:embed="rId13"/>
            <a:stretch>
              <a:fillRect/>
            </a:stretch>
          </a:blipFill>
          <a:ln w="12700">
            <a:miter lim="400000"/>
          </a:ln>
        </p:spPr>
        <p:txBody>
          <a:bodyPr lIns="0" tIns="0" rIns="0" bIns="0"/>
          <a:lstStyle/>
          <a:p>
            <a:endParaRPr/>
          </a:p>
        </p:txBody>
      </p:sp>
      <p:sp>
        <p:nvSpPr>
          <p:cNvPr id="114" name="object 34"/>
          <p:cNvSpPr/>
          <p:nvPr/>
        </p:nvSpPr>
        <p:spPr>
          <a:xfrm>
            <a:off x="1580388" y="5882640"/>
            <a:ext cx="821437" cy="812292"/>
          </a:xfrm>
          <a:prstGeom prst="rect">
            <a:avLst/>
          </a:prstGeom>
          <a:blipFill>
            <a:blip r:embed="rId14"/>
            <a:stretch>
              <a:fillRect/>
            </a:stretch>
          </a:blipFill>
          <a:ln w="12700">
            <a:miter lim="400000"/>
          </a:ln>
        </p:spPr>
        <p:txBody>
          <a:bodyPr lIns="0" tIns="0" rIns="0" bIns="0"/>
          <a:lstStyle/>
          <a:p>
            <a:endParaRPr/>
          </a:p>
        </p:txBody>
      </p:sp>
      <p:sp>
        <p:nvSpPr>
          <p:cNvPr id="115" name="object 35"/>
          <p:cNvSpPr/>
          <p:nvPr/>
        </p:nvSpPr>
        <p:spPr>
          <a:xfrm>
            <a:off x="2703576" y="6024371"/>
            <a:ext cx="1260349" cy="681229"/>
          </a:xfrm>
          <a:prstGeom prst="rect">
            <a:avLst/>
          </a:prstGeom>
          <a:blipFill>
            <a:blip r:embed="rId15"/>
            <a:stretch>
              <a:fillRect/>
            </a:stretch>
          </a:blipFill>
          <a:ln w="12700">
            <a:miter lim="400000"/>
          </a:ln>
        </p:spPr>
        <p:txBody>
          <a:bodyPr lIns="0" tIns="0" rIns="0" bIns="0"/>
          <a:lstStyle/>
          <a:p>
            <a:endParaRPr/>
          </a:p>
        </p:txBody>
      </p:sp>
      <p:sp>
        <p:nvSpPr>
          <p:cNvPr id="116" name="object 36"/>
          <p:cNvSpPr/>
          <p:nvPr/>
        </p:nvSpPr>
        <p:spPr>
          <a:xfrm>
            <a:off x="4287010" y="5926833"/>
            <a:ext cx="836676" cy="827531"/>
          </a:xfrm>
          <a:prstGeom prst="rect">
            <a:avLst/>
          </a:prstGeom>
          <a:blipFill>
            <a:blip r:embed="rId16"/>
            <a:stretch>
              <a:fillRect/>
            </a:stretch>
          </a:blipFill>
          <a:ln w="12700">
            <a:miter lim="400000"/>
          </a:ln>
        </p:spPr>
        <p:txBody>
          <a:bodyPr lIns="0" tIns="0" rIns="0" bIns="0"/>
          <a:lstStyle/>
          <a:p>
            <a:endParaRPr/>
          </a:p>
        </p:txBody>
      </p:sp>
      <p:sp>
        <p:nvSpPr>
          <p:cNvPr id="117" name="object 37"/>
          <p:cNvSpPr txBox="1"/>
          <p:nvPr/>
        </p:nvSpPr>
        <p:spPr>
          <a:xfrm>
            <a:off x="8917567" y="5583997"/>
            <a:ext cx="321564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2400" b="1" spc="-5">
                <a:solidFill>
                  <a:srgbClr val="1F4E79"/>
                </a:solidFill>
                <a:latin typeface="Times New Roman"/>
                <a:ea typeface="Times New Roman"/>
                <a:cs typeface="Times New Roman"/>
                <a:sym typeface="Times New Roman"/>
              </a:defRPr>
            </a:pPr>
            <a:r>
              <a:rPr dirty="0"/>
              <a:t>Reported </a:t>
            </a:r>
            <a:r>
              <a:rPr spc="0" dirty="0"/>
              <a:t>by </a:t>
            </a:r>
            <a:r>
              <a:rPr lang="en-US" spc="0" dirty="0" err="1"/>
              <a:t>Shiyan</a:t>
            </a:r>
            <a:r>
              <a:rPr lang="en-US" spc="0" dirty="0"/>
              <a:t> Wu</a:t>
            </a:r>
            <a:endParaRPr spc="0" dirty="0"/>
          </a:p>
        </p:txBody>
      </p:sp>
      <p:sp>
        <p:nvSpPr>
          <p:cNvPr id="119" name="object 39"/>
          <p:cNvSpPr txBox="1"/>
          <p:nvPr/>
        </p:nvSpPr>
        <p:spPr>
          <a:xfrm>
            <a:off x="9344595" y="5266492"/>
            <a:ext cx="2481582"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sz="1600" b="1" spc="150">
                <a:solidFill>
                  <a:srgbClr val="1F4E79"/>
                </a:solidFill>
                <a:latin typeface="Noto Sans Mono CJK HK"/>
                <a:ea typeface="Noto Sans Mono CJK HK"/>
                <a:cs typeface="Noto Sans Mono CJK HK"/>
                <a:sym typeface="Noto Sans Mono CJK HK"/>
              </a:defRPr>
            </a:pPr>
            <a:r>
              <a:rPr dirty="0"/>
              <a:t>—— AAAI 2025</a:t>
            </a:r>
          </a:p>
        </p:txBody>
      </p:sp>
      <p:sp>
        <p:nvSpPr>
          <p:cNvPr id="120" name="object 40"/>
          <p:cNvSpPr txBox="1"/>
          <p:nvPr/>
        </p:nvSpPr>
        <p:spPr>
          <a:xfrm>
            <a:off x="3963670" y="5269864"/>
            <a:ext cx="4740910" cy="693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28575" algn="ctr">
              <a:lnSpc>
                <a:spcPct val="150000"/>
              </a:lnSpc>
              <a:defRPr sz="1600" spc="-40">
                <a:latin typeface="Arial"/>
                <a:ea typeface="Arial"/>
                <a:cs typeface="Arial"/>
                <a:sym typeface="Arial"/>
              </a:defRPr>
            </a:pPr>
            <a:r>
              <a:rPr dirty="0"/>
              <a:t>Code: </a:t>
            </a:r>
            <a:r>
              <a:rPr lang="en-US" dirty="0">
                <a:solidFill>
                  <a:schemeClr val="tx1"/>
                </a:solidFill>
                <a:uFill>
                  <a:solidFill>
                    <a:srgbClr val="0000FF"/>
                  </a:solidFill>
                </a:uFill>
              </a:rPr>
              <a:t>None</a:t>
            </a:r>
            <a:endParaRPr dirty="0">
              <a:solidFill>
                <a:schemeClr val="tx1"/>
              </a:solidFill>
              <a:uFill>
                <a:solidFill>
                  <a:srgbClr val="0000FF"/>
                </a:solidFill>
              </a:uFill>
              <a:hlinkClick r:id="rId17">
                <a:extLst>
                  <a:ext uri="{A12FA001-AC4F-418D-AE19-62706E023703}">
                    <ahyp:hlinkClr xmlns:ahyp="http://schemas.microsoft.com/office/drawing/2018/hyperlinkcolor" val="tx"/>
                  </a:ext>
                </a:extLst>
              </a:hlinkClick>
            </a:endParaRPr>
          </a:p>
          <a:p>
            <a:pPr marR="28575" algn="ctr">
              <a:lnSpc>
                <a:spcPct val="150000"/>
              </a:lnSpc>
              <a:defRPr sz="1600" spc="-40">
                <a:latin typeface="Arial"/>
                <a:ea typeface="Arial"/>
                <a:cs typeface="Arial"/>
                <a:sym typeface="Arial"/>
              </a:defRPr>
            </a:pPr>
            <a:r>
              <a:rPr dirty="0"/>
              <a:t>2025.</a:t>
            </a:r>
            <a:r>
              <a:rPr lang="en-US" dirty="0"/>
              <a:t>2.13</a:t>
            </a:r>
            <a:r>
              <a:rPr spc="-5" dirty="0"/>
              <a:t> </a:t>
            </a:r>
            <a:r>
              <a:rPr spc="140" dirty="0"/>
              <a:t>•</a:t>
            </a:r>
            <a:r>
              <a:rPr dirty="0" err="1"/>
              <a:t>ChongQing</a:t>
            </a:r>
            <a:endParaRPr dirty="0"/>
          </a:p>
        </p:txBody>
      </p:sp>
      <p:sp>
        <p:nvSpPr>
          <p:cNvPr id="121" name="SparseViT: Nonsemantics-Centered, Parameter-Efficient Image ManipulationLocalization through Spare-Coding Transformer"/>
          <p:cNvSpPr txBox="1"/>
          <p:nvPr/>
        </p:nvSpPr>
        <p:spPr>
          <a:xfrm>
            <a:off x="1991106" y="1461704"/>
            <a:ext cx="7989047" cy="430887"/>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marL="1277619" marR="5080" lvl="1" indent="-808354" algn="ctr">
              <a:defRPr sz="2800" b="1">
                <a:solidFill>
                  <a:srgbClr val="1F4E79"/>
                </a:solidFill>
                <a:latin typeface="Times New Roman"/>
                <a:ea typeface="Times New Roman"/>
                <a:cs typeface="Times New Roman"/>
                <a:sym typeface="Times New Roman"/>
              </a:defRPr>
            </a:pPr>
            <a:r>
              <a:rPr lang="en-US" dirty="0"/>
              <a:t>Multi-view Granular-ball Contrastive Clustering</a:t>
            </a:r>
            <a:endParaRPr dirty="0"/>
          </a:p>
        </p:txBody>
      </p:sp>
      <p:pic>
        <p:nvPicPr>
          <p:cNvPr id="3" name="图片 2">
            <a:extLst>
              <a:ext uri="{FF2B5EF4-FFF2-40B4-BE49-F238E27FC236}">
                <a16:creationId xmlns:a16="http://schemas.microsoft.com/office/drawing/2014/main" id="{4CAAFF44-B44D-7EB2-DF8F-751F1CCA060F}"/>
              </a:ext>
            </a:extLst>
          </p:cNvPr>
          <p:cNvPicPr>
            <a:picLocks noChangeAspect="1"/>
          </p:cNvPicPr>
          <p:nvPr/>
        </p:nvPicPr>
        <p:blipFill>
          <a:blip r:embed="rId18"/>
          <a:stretch>
            <a:fillRect/>
          </a:stretch>
        </p:blipFill>
        <p:spPr>
          <a:xfrm>
            <a:off x="132942" y="2501765"/>
            <a:ext cx="11926111" cy="180372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3BD7-C4C4-9EAA-110A-574E3CFCB027}"/>
            </a:ext>
          </a:extLst>
        </p:cNvPr>
        <p:cNvGrpSpPr/>
        <p:nvPr/>
      </p:nvGrpSpPr>
      <p:grpSpPr>
        <a:xfrm>
          <a:off x="0" y="0"/>
          <a:ext cx="0" cy="0"/>
          <a:chOff x="0" y="0"/>
          <a:chExt cx="0" cy="0"/>
        </a:xfrm>
      </p:grpSpPr>
      <p:sp>
        <p:nvSpPr>
          <p:cNvPr id="240" name="object 2">
            <a:extLst>
              <a:ext uri="{FF2B5EF4-FFF2-40B4-BE49-F238E27FC236}">
                <a16:creationId xmlns:a16="http://schemas.microsoft.com/office/drawing/2014/main" id="{CA1C98A2-F120-583E-4051-7CFC2DE1E7F2}"/>
              </a:ext>
            </a:extLst>
          </p:cNvPr>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44" name="object 3">
            <a:extLst>
              <a:ext uri="{FF2B5EF4-FFF2-40B4-BE49-F238E27FC236}">
                <a16:creationId xmlns:a16="http://schemas.microsoft.com/office/drawing/2014/main" id="{FAC39247-E592-C688-FDE4-C05ED31CDFD4}"/>
              </a:ext>
            </a:extLst>
          </p:cNvPr>
          <p:cNvGrpSpPr/>
          <p:nvPr/>
        </p:nvGrpSpPr>
        <p:grpSpPr>
          <a:xfrm>
            <a:off x="-1" y="-1"/>
            <a:ext cx="12192000" cy="603504"/>
            <a:chOff x="0" y="0"/>
            <a:chExt cx="12191999" cy="603503"/>
          </a:xfrm>
        </p:grpSpPr>
        <p:sp>
          <p:nvSpPr>
            <p:cNvPr id="241" name="object 4">
              <a:extLst>
                <a:ext uri="{FF2B5EF4-FFF2-40B4-BE49-F238E27FC236}">
                  <a16:creationId xmlns:a16="http://schemas.microsoft.com/office/drawing/2014/main" id="{4D78DC99-E279-4BE4-AEA9-87A85651CD30}"/>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42" name="object 5">
              <a:extLst>
                <a:ext uri="{FF2B5EF4-FFF2-40B4-BE49-F238E27FC236}">
                  <a16:creationId xmlns:a16="http://schemas.microsoft.com/office/drawing/2014/main" id="{A8C8982F-3579-80CC-B958-5EA1671AD6F4}"/>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43" name="object 6">
              <a:extLst>
                <a:ext uri="{FF2B5EF4-FFF2-40B4-BE49-F238E27FC236}">
                  <a16:creationId xmlns:a16="http://schemas.microsoft.com/office/drawing/2014/main" id="{F8F2A20B-EA09-06AA-E143-17BC4BB27CF4}"/>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47" name="object 7">
            <a:extLst>
              <a:ext uri="{FF2B5EF4-FFF2-40B4-BE49-F238E27FC236}">
                <a16:creationId xmlns:a16="http://schemas.microsoft.com/office/drawing/2014/main" id="{F47259FA-B2E5-1297-AB9A-70FE70272591}"/>
              </a:ext>
            </a:extLst>
          </p:cNvPr>
          <p:cNvGrpSpPr/>
          <p:nvPr/>
        </p:nvGrpSpPr>
        <p:grpSpPr>
          <a:xfrm>
            <a:off x="-1" y="0"/>
            <a:ext cx="12192000" cy="603504"/>
            <a:chOff x="0" y="0"/>
            <a:chExt cx="12191999" cy="603502"/>
          </a:xfrm>
        </p:grpSpPr>
        <p:sp>
          <p:nvSpPr>
            <p:cNvPr id="245" name="object 8">
              <a:extLst>
                <a:ext uri="{FF2B5EF4-FFF2-40B4-BE49-F238E27FC236}">
                  <a16:creationId xmlns:a16="http://schemas.microsoft.com/office/drawing/2014/main" id="{3EB7F300-E30F-799F-32C0-077E295787ED}"/>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46" name="object 9">
              <a:extLst>
                <a:ext uri="{FF2B5EF4-FFF2-40B4-BE49-F238E27FC236}">
                  <a16:creationId xmlns:a16="http://schemas.microsoft.com/office/drawing/2014/main" id="{05853D3A-F17F-181E-83D1-5833D2CA922C}"/>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48" name="object 10">
            <a:extLst>
              <a:ext uri="{FF2B5EF4-FFF2-40B4-BE49-F238E27FC236}">
                <a16:creationId xmlns:a16="http://schemas.microsoft.com/office/drawing/2014/main" id="{3A694F4E-1AE4-B84E-BFD0-27989E6D48AA}"/>
              </a:ext>
            </a:extLst>
          </p:cNvPr>
          <p:cNvSpPr txBox="1"/>
          <p:nvPr/>
        </p:nvSpPr>
        <p:spPr>
          <a:xfrm>
            <a:off x="644448" y="99314"/>
            <a:ext cx="1370331"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49" name="object 11">
            <a:extLst>
              <a:ext uri="{FF2B5EF4-FFF2-40B4-BE49-F238E27FC236}">
                <a16:creationId xmlns:a16="http://schemas.microsoft.com/office/drawing/2014/main" id="{C263617E-B0CC-9F39-278C-5AE22524C46A}"/>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50" name="object 12">
            <a:extLst>
              <a:ext uri="{FF2B5EF4-FFF2-40B4-BE49-F238E27FC236}">
                <a16:creationId xmlns:a16="http://schemas.microsoft.com/office/drawing/2014/main" id="{5F4F80F1-ECCA-80F2-838F-DCEB53EF2244}"/>
              </a:ext>
            </a:extLst>
          </p:cNvPr>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53" name="object 13">
            <a:extLst>
              <a:ext uri="{FF2B5EF4-FFF2-40B4-BE49-F238E27FC236}">
                <a16:creationId xmlns:a16="http://schemas.microsoft.com/office/drawing/2014/main" id="{BE68AA5D-94EF-8AC1-5362-7738947ED5F1}"/>
              </a:ext>
            </a:extLst>
          </p:cNvPr>
          <p:cNvGrpSpPr/>
          <p:nvPr/>
        </p:nvGrpSpPr>
        <p:grpSpPr>
          <a:xfrm>
            <a:off x="4535423" y="531875"/>
            <a:ext cx="3117343" cy="1040131"/>
            <a:chOff x="0" y="0"/>
            <a:chExt cx="3117342" cy="1040129"/>
          </a:xfrm>
        </p:grpSpPr>
        <p:sp>
          <p:nvSpPr>
            <p:cNvPr id="251" name="object 14">
              <a:extLst>
                <a:ext uri="{FF2B5EF4-FFF2-40B4-BE49-F238E27FC236}">
                  <a16:creationId xmlns:a16="http://schemas.microsoft.com/office/drawing/2014/main" id="{F869D6CB-CB61-C56E-DB56-08AAC92B0059}"/>
                </a:ext>
              </a:extLst>
            </p:cNvPr>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52" name="object 15">
              <a:extLst>
                <a:ext uri="{FF2B5EF4-FFF2-40B4-BE49-F238E27FC236}">
                  <a16:creationId xmlns:a16="http://schemas.microsoft.com/office/drawing/2014/main" id="{5A9F40D0-AA1F-9126-EE21-AEE65FB03995}"/>
                </a:ext>
              </a:extLst>
            </p:cNvPr>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54" name="object 16">
            <a:extLst>
              <a:ext uri="{FF2B5EF4-FFF2-40B4-BE49-F238E27FC236}">
                <a16:creationId xmlns:a16="http://schemas.microsoft.com/office/drawing/2014/main" id="{40635D6B-7692-0BCF-0AFF-D660E26197A8}"/>
              </a:ext>
            </a:extLst>
          </p:cNvPr>
          <p:cNvSpPr txBox="1"/>
          <p:nvPr/>
        </p:nvSpPr>
        <p:spPr>
          <a:xfrm>
            <a:off x="4839460" y="695196"/>
            <a:ext cx="25146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4" name="图片 3">
            <a:extLst>
              <a:ext uri="{FF2B5EF4-FFF2-40B4-BE49-F238E27FC236}">
                <a16:creationId xmlns:a16="http://schemas.microsoft.com/office/drawing/2014/main" id="{C5940667-4B13-E312-4EFA-3A24EB484346}"/>
              </a:ext>
            </a:extLst>
          </p:cNvPr>
          <p:cNvPicPr>
            <a:picLocks noChangeAspect="1"/>
          </p:cNvPicPr>
          <p:nvPr/>
        </p:nvPicPr>
        <p:blipFill>
          <a:blip r:embed="rId9"/>
          <a:stretch>
            <a:fillRect/>
          </a:stretch>
        </p:blipFill>
        <p:spPr>
          <a:xfrm>
            <a:off x="2409419" y="2196608"/>
            <a:ext cx="7374682" cy="2464783"/>
          </a:xfrm>
          <a:prstGeom prst="rect">
            <a:avLst/>
          </a:prstGeom>
        </p:spPr>
      </p:pic>
    </p:spTree>
    <p:extLst>
      <p:ext uri="{BB962C8B-B14F-4D97-AF65-F5344CB8AC3E}">
        <p14:creationId xmlns:p14="http://schemas.microsoft.com/office/powerpoint/2010/main" val="11653723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64" name="object 3"/>
          <p:cNvGrpSpPr/>
          <p:nvPr/>
        </p:nvGrpSpPr>
        <p:grpSpPr>
          <a:xfrm>
            <a:off x="-1" y="-1"/>
            <a:ext cx="12192000" cy="603504"/>
            <a:chOff x="0" y="0"/>
            <a:chExt cx="12191999" cy="603503"/>
          </a:xfrm>
        </p:grpSpPr>
        <p:sp>
          <p:nvSpPr>
            <p:cNvPr id="261"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62"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63"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67" name="object 7"/>
          <p:cNvGrpSpPr/>
          <p:nvPr/>
        </p:nvGrpSpPr>
        <p:grpSpPr>
          <a:xfrm>
            <a:off x="-1" y="0"/>
            <a:ext cx="12192000" cy="603504"/>
            <a:chOff x="0" y="0"/>
            <a:chExt cx="12191999" cy="603502"/>
          </a:xfrm>
        </p:grpSpPr>
        <p:sp>
          <p:nvSpPr>
            <p:cNvPr id="265"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66"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68" name="object 10"/>
          <p:cNvSpPr txBox="1"/>
          <p:nvPr/>
        </p:nvSpPr>
        <p:spPr>
          <a:xfrm>
            <a:off x="644448" y="99314"/>
            <a:ext cx="1370331"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69"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70"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73" name="object 13"/>
          <p:cNvGrpSpPr/>
          <p:nvPr/>
        </p:nvGrpSpPr>
        <p:grpSpPr>
          <a:xfrm>
            <a:off x="4535423" y="531875"/>
            <a:ext cx="3117343" cy="1040131"/>
            <a:chOff x="0" y="0"/>
            <a:chExt cx="3117342" cy="1040129"/>
          </a:xfrm>
        </p:grpSpPr>
        <p:sp>
          <p:nvSpPr>
            <p:cNvPr id="271" name="object 14"/>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72" name="object 15"/>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74" name="object 16"/>
          <p:cNvSpPr txBox="1"/>
          <p:nvPr/>
        </p:nvSpPr>
        <p:spPr>
          <a:xfrm>
            <a:off x="4839460" y="695196"/>
            <a:ext cx="25146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4" name="图片 3">
            <a:extLst>
              <a:ext uri="{FF2B5EF4-FFF2-40B4-BE49-F238E27FC236}">
                <a16:creationId xmlns:a16="http://schemas.microsoft.com/office/drawing/2014/main" id="{C2C6B655-B20E-CB53-A574-F7E7043E4D83}"/>
              </a:ext>
            </a:extLst>
          </p:cNvPr>
          <p:cNvPicPr>
            <a:picLocks noChangeAspect="1"/>
          </p:cNvPicPr>
          <p:nvPr/>
        </p:nvPicPr>
        <p:blipFill>
          <a:blip r:embed="rId9"/>
          <a:stretch>
            <a:fillRect/>
          </a:stretch>
        </p:blipFill>
        <p:spPr>
          <a:xfrm>
            <a:off x="425861" y="2027403"/>
            <a:ext cx="5743413" cy="3494357"/>
          </a:xfrm>
          <a:prstGeom prst="rect">
            <a:avLst/>
          </a:prstGeom>
        </p:spPr>
      </p:pic>
      <p:pic>
        <p:nvPicPr>
          <p:cNvPr id="6" name="图片 5">
            <a:extLst>
              <a:ext uri="{FF2B5EF4-FFF2-40B4-BE49-F238E27FC236}">
                <a16:creationId xmlns:a16="http://schemas.microsoft.com/office/drawing/2014/main" id="{FD800B5A-E175-6CD7-BF3F-CDBA6ABD65D2}"/>
              </a:ext>
            </a:extLst>
          </p:cNvPr>
          <p:cNvPicPr>
            <a:picLocks noChangeAspect="1"/>
          </p:cNvPicPr>
          <p:nvPr/>
        </p:nvPicPr>
        <p:blipFill>
          <a:blip r:embed="rId10"/>
          <a:stretch>
            <a:fillRect/>
          </a:stretch>
        </p:blipFill>
        <p:spPr>
          <a:xfrm>
            <a:off x="6714951" y="1791636"/>
            <a:ext cx="4638389" cy="361784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340" name="object 3"/>
          <p:cNvGrpSpPr/>
          <p:nvPr/>
        </p:nvGrpSpPr>
        <p:grpSpPr>
          <a:xfrm>
            <a:off x="-1" y="-1"/>
            <a:ext cx="12192000" cy="603504"/>
            <a:chOff x="0" y="0"/>
            <a:chExt cx="12191999" cy="603503"/>
          </a:xfrm>
        </p:grpSpPr>
        <p:sp>
          <p:nvSpPr>
            <p:cNvPr id="337" name="object 4"/>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338" name="object 5"/>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339" name="object 6"/>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343" name="object 7"/>
          <p:cNvGrpSpPr/>
          <p:nvPr/>
        </p:nvGrpSpPr>
        <p:grpSpPr>
          <a:xfrm>
            <a:off x="-1" y="0"/>
            <a:ext cx="12192000" cy="603504"/>
            <a:chOff x="0" y="0"/>
            <a:chExt cx="12191999" cy="603502"/>
          </a:xfrm>
        </p:grpSpPr>
        <p:sp>
          <p:nvSpPr>
            <p:cNvPr id="341" name="object 8"/>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342" name="object 9"/>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344" name="object 10"/>
          <p:cNvSpPr txBox="1">
            <a:spLocks noGrp="1"/>
          </p:cNvSpPr>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345"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346"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349" name="object 13"/>
          <p:cNvGrpSpPr/>
          <p:nvPr/>
        </p:nvGrpSpPr>
        <p:grpSpPr>
          <a:xfrm>
            <a:off x="3308603" y="2438400"/>
            <a:ext cx="4972051" cy="2268474"/>
            <a:chOff x="0" y="0"/>
            <a:chExt cx="4972050" cy="2268472"/>
          </a:xfrm>
        </p:grpSpPr>
        <p:sp>
          <p:nvSpPr>
            <p:cNvPr id="347" name="object 14"/>
            <p:cNvSpPr/>
            <p:nvPr/>
          </p:nvSpPr>
          <p:spPr>
            <a:xfrm>
              <a:off x="789067" y="1350255"/>
              <a:ext cx="3473129" cy="346892"/>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348" name="object 15"/>
            <p:cNvSpPr/>
            <p:nvPr/>
          </p:nvSpPr>
          <p:spPr>
            <a:xfrm>
              <a:off x="0" y="0"/>
              <a:ext cx="4972050" cy="2268473"/>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350" name="object 16"/>
          <p:cNvSpPr txBox="1"/>
          <p:nvPr/>
        </p:nvSpPr>
        <p:spPr>
          <a:xfrm>
            <a:off x="3974972" y="2778328"/>
            <a:ext cx="3642360" cy="1112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8000" b="1">
                <a:solidFill>
                  <a:srgbClr val="001F5F"/>
                </a:solidFill>
                <a:latin typeface="Times New Roman"/>
                <a:ea typeface="Times New Roman"/>
                <a:cs typeface="Times New Roman"/>
                <a:sym typeface="Times New Roman"/>
              </a:defRPr>
            </a:lvl1pPr>
          </a:lstStyle>
          <a:p>
            <a:r>
              <a:t>Thanks!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28" name="object 3"/>
          <p:cNvGrpSpPr/>
          <p:nvPr/>
        </p:nvGrpSpPr>
        <p:grpSpPr>
          <a:xfrm>
            <a:off x="-1" y="-1"/>
            <a:ext cx="12192000" cy="603504"/>
            <a:chOff x="0" y="0"/>
            <a:chExt cx="12191999" cy="603503"/>
          </a:xfrm>
        </p:grpSpPr>
        <p:sp>
          <p:nvSpPr>
            <p:cNvPr id="125"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26"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27"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31" name="object 7"/>
          <p:cNvGrpSpPr/>
          <p:nvPr/>
        </p:nvGrpSpPr>
        <p:grpSpPr>
          <a:xfrm>
            <a:off x="-1" y="0"/>
            <a:ext cx="12192000" cy="603504"/>
            <a:chOff x="0" y="0"/>
            <a:chExt cx="12191999" cy="603502"/>
          </a:xfrm>
        </p:grpSpPr>
        <p:sp>
          <p:nvSpPr>
            <p:cNvPr id="129"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30"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32" name="object 10"/>
          <p:cNvSpPr txBox="1"/>
          <p:nvPr/>
        </p:nvSpPr>
        <p:spPr>
          <a:xfrm>
            <a:off x="644448" y="99314"/>
            <a:ext cx="1370331"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133"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34"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37" name="object 13"/>
          <p:cNvGrpSpPr/>
          <p:nvPr/>
        </p:nvGrpSpPr>
        <p:grpSpPr>
          <a:xfrm>
            <a:off x="4571110" y="644523"/>
            <a:ext cx="3096006" cy="1152907"/>
            <a:chOff x="0" y="0"/>
            <a:chExt cx="3096005" cy="1152905"/>
          </a:xfrm>
        </p:grpSpPr>
        <p:sp>
          <p:nvSpPr>
            <p:cNvPr id="135" name="object 14"/>
            <p:cNvSpPr/>
            <p:nvPr/>
          </p:nvSpPr>
          <p:spPr>
            <a:xfrm>
              <a:off x="330461" y="685795"/>
              <a:ext cx="2430514" cy="173546"/>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36" name="object 15"/>
            <p:cNvSpPr/>
            <p:nvPr/>
          </p:nvSpPr>
          <p:spPr>
            <a:xfrm>
              <a:off x="0" y="0"/>
              <a:ext cx="3096006" cy="1152906"/>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38" name="object 16"/>
          <p:cNvSpPr txBox="1"/>
          <p:nvPr/>
        </p:nvSpPr>
        <p:spPr>
          <a:xfrm>
            <a:off x="4908677" y="850392"/>
            <a:ext cx="2424430" cy="57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defRPr sz="4000" b="1" spc="-4">
                <a:solidFill>
                  <a:srgbClr val="001F5F"/>
                </a:solidFill>
                <a:latin typeface="Times New Roman"/>
                <a:ea typeface="Times New Roman"/>
                <a:cs typeface="Times New Roman"/>
                <a:sym typeface="Times New Roman"/>
              </a:defRPr>
            </a:lvl1pPr>
          </a:lstStyle>
          <a:p>
            <a:r>
              <a:rPr dirty="0"/>
              <a:t>Motivation</a:t>
            </a:r>
          </a:p>
        </p:txBody>
      </p:sp>
      <p:sp>
        <p:nvSpPr>
          <p:cNvPr id="139" name="文本框 20"/>
          <p:cNvSpPr txBox="1"/>
          <p:nvPr/>
        </p:nvSpPr>
        <p:spPr>
          <a:xfrm>
            <a:off x="1147759" y="2767280"/>
            <a:ext cx="10180957"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          </a:t>
            </a:r>
            <a:r>
              <a:rPr lang="en-US" b="0" dirty="0"/>
              <a:t>Previous multi-view contrastive learning methods suffer from issues such as introducing false negatives and ignoring local structural information, which can reduce the model's discriminative ability. To address these issues, the authors propose a new multi-view granular ball contrastive clustering method (MGBCC).</a:t>
            </a:r>
            <a:endParaRPr b="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49" name="object 3"/>
          <p:cNvGrpSpPr/>
          <p:nvPr/>
        </p:nvGrpSpPr>
        <p:grpSpPr>
          <a:xfrm>
            <a:off x="-1" y="-1"/>
            <a:ext cx="12192000" cy="603504"/>
            <a:chOff x="0" y="0"/>
            <a:chExt cx="12191999" cy="603503"/>
          </a:xfrm>
        </p:grpSpPr>
        <p:sp>
          <p:nvSpPr>
            <p:cNvPr id="146" name="object 4"/>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147" name="object 5"/>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48" name="object 6"/>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152" name="object 7"/>
          <p:cNvGrpSpPr/>
          <p:nvPr/>
        </p:nvGrpSpPr>
        <p:grpSpPr>
          <a:xfrm>
            <a:off x="-1" y="0"/>
            <a:ext cx="12192000" cy="603504"/>
            <a:chOff x="0" y="0"/>
            <a:chExt cx="12191999" cy="603502"/>
          </a:xfrm>
        </p:grpSpPr>
        <p:sp>
          <p:nvSpPr>
            <p:cNvPr id="150" name="object 8"/>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151" name="object 9"/>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153" name="object 10"/>
          <p:cNvSpPr txBox="1">
            <a:spLocks noGrp="1"/>
          </p:cNvSpPr>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54"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155"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58" name="object 13"/>
          <p:cNvGrpSpPr/>
          <p:nvPr/>
        </p:nvGrpSpPr>
        <p:grpSpPr>
          <a:xfrm>
            <a:off x="4647944" y="304927"/>
            <a:ext cx="2783587" cy="1152907"/>
            <a:chOff x="0" y="0"/>
            <a:chExt cx="2783586" cy="1152905"/>
          </a:xfrm>
        </p:grpSpPr>
        <p:sp>
          <p:nvSpPr>
            <p:cNvPr id="156" name="object 14"/>
            <p:cNvSpPr/>
            <p:nvPr/>
          </p:nvSpPr>
          <p:spPr>
            <a:xfrm>
              <a:off x="342616" y="685794"/>
              <a:ext cx="2078558" cy="173546"/>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57" name="object 15"/>
            <p:cNvSpPr/>
            <p:nvPr/>
          </p:nvSpPr>
          <p:spPr>
            <a:xfrm>
              <a:off x="0" y="0"/>
              <a:ext cx="2783587" cy="1152906"/>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159" name="object 16"/>
          <p:cNvSpPr txBox="1"/>
          <p:nvPr/>
        </p:nvSpPr>
        <p:spPr>
          <a:xfrm>
            <a:off x="5029327" y="468959"/>
            <a:ext cx="2113916" cy="57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defRPr sz="4000" b="1" spc="-4">
                <a:solidFill>
                  <a:srgbClr val="001F5F"/>
                </a:solidFill>
                <a:latin typeface="Times New Roman"/>
                <a:ea typeface="Times New Roman"/>
                <a:cs typeface="Times New Roman"/>
                <a:sym typeface="Times New Roman"/>
              </a:defRPr>
            </a:lvl1pPr>
          </a:lstStyle>
          <a:p>
            <a:r>
              <a:t>Overview</a:t>
            </a:r>
          </a:p>
        </p:txBody>
      </p:sp>
      <p:pic>
        <p:nvPicPr>
          <p:cNvPr id="3" name="图片 2">
            <a:extLst>
              <a:ext uri="{FF2B5EF4-FFF2-40B4-BE49-F238E27FC236}">
                <a16:creationId xmlns:a16="http://schemas.microsoft.com/office/drawing/2014/main" id="{BE537F08-D749-BB6F-2539-99574E6DD049}"/>
              </a:ext>
            </a:extLst>
          </p:cNvPr>
          <p:cNvPicPr>
            <a:picLocks noChangeAspect="1"/>
          </p:cNvPicPr>
          <p:nvPr/>
        </p:nvPicPr>
        <p:blipFill>
          <a:blip r:embed="rId8"/>
          <a:stretch>
            <a:fillRect/>
          </a:stretch>
        </p:blipFill>
        <p:spPr>
          <a:xfrm>
            <a:off x="1160017" y="1006305"/>
            <a:ext cx="10344252" cy="576508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p:cNvGrpSpPr/>
          <p:nvPr/>
        </p:nvGrpSpPr>
        <p:grpSpPr>
          <a:xfrm>
            <a:off x="-1" y="-1"/>
            <a:ext cx="12192000" cy="603504"/>
            <a:chOff x="0" y="0"/>
            <a:chExt cx="12191999" cy="603503"/>
          </a:xfrm>
        </p:grpSpPr>
        <p:sp>
          <p:nvSpPr>
            <p:cNvPr id="183"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p:cNvGrpSpPr/>
          <p:nvPr/>
        </p:nvGrpSpPr>
        <p:grpSpPr>
          <a:xfrm>
            <a:off x="-1" y="0"/>
            <a:ext cx="12192000" cy="603504"/>
            <a:chOff x="0" y="0"/>
            <a:chExt cx="12191999" cy="603502"/>
          </a:xfrm>
        </p:grpSpPr>
        <p:sp>
          <p:nvSpPr>
            <p:cNvPr id="187"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p:cNvGrpSpPr/>
          <p:nvPr/>
        </p:nvGrpSpPr>
        <p:grpSpPr>
          <a:xfrm>
            <a:off x="5017008" y="531875"/>
            <a:ext cx="2152650" cy="1040131"/>
            <a:chOff x="0" y="0"/>
            <a:chExt cx="2152649" cy="1040129"/>
          </a:xfrm>
        </p:grpSpPr>
        <p:sp>
          <p:nvSpPr>
            <p:cNvPr id="193" name="object 14"/>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p:cNvSpPr txBox="1"/>
          <p:nvPr/>
        </p:nvSpPr>
        <p:spPr>
          <a:xfrm>
            <a:off x="5321046" y="695196"/>
            <a:ext cx="15494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3" name="图片 2">
            <a:extLst>
              <a:ext uri="{FF2B5EF4-FFF2-40B4-BE49-F238E27FC236}">
                <a16:creationId xmlns:a16="http://schemas.microsoft.com/office/drawing/2014/main" id="{0A1826C2-3437-826D-03AD-8337B774DBAD}"/>
              </a:ext>
            </a:extLst>
          </p:cNvPr>
          <p:cNvPicPr>
            <a:picLocks noChangeAspect="1"/>
          </p:cNvPicPr>
          <p:nvPr/>
        </p:nvPicPr>
        <p:blipFill>
          <a:blip r:embed="rId9"/>
          <a:stretch>
            <a:fillRect/>
          </a:stretch>
        </p:blipFill>
        <p:spPr>
          <a:xfrm>
            <a:off x="5310824" y="2513822"/>
            <a:ext cx="5859858" cy="818000"/>
          </a:xfrm>
          <a:prstGeom prst="rect">
            <a:avLst/>
          </a:prstGeom>
        </p:spPr>
      </p:pic>
      <p:pic>
        <p:nvPicPr>
          <p:cNvPr id="5" name="图片 4">
            <a:extLst>
              <a:ext uri="{FF2B5EF4-FFF2-40B4-BE49-F238E27FC236}">
                <a16:creationId xmlns:a16="http://schemas.microsoft.com/office/drawing/2014/main" id="{330BD542-0D1F-33D0-33D4-20012277E468}"/>
              </a:ext>
            </a:extLst>
          </p:cNvPr>
          <p:cNvPicPr>
            <a:picLocks noChangeAspect="1"/>
          </p:cNvPicPr>
          <p:nvPr/>
        </p:nvPicPr>
        <p:blipFill>
          <a:blip r:embed="rId10"/>
          <a:stretch>
            <a:fillRect/>
          </a:stretch>
        </p:blipFill>
        <p:spPr>
          <a:xfrm>
            <a:off x="5321046" y="4273637"/>
            <a:ext cx="5859859" cy="701749"/>
          </a:xfrm>
          <a:prstGeom prst="rect">
            <a:avLst/>
          </a:prstGeom>
        </p:spPr>
      </p:pic>
      <p:pic>
        <p:nvPicPr>
          <p:cNvPr id="4" name="图片 3">
            <a:extLst>
              <a:ext uri="{FF2B5EF4-FFF2-40B4-BE49-F238E27FC236}">
                <a16:creationId xmlns:a16="http://schemas.microsoft.com/office/drawing/2014/main" id="{53CF33A6-861C-AE1A-55CF-5EF0E17BFF77}"/>
              </a:ext>
            </a:extLst>
          </p:cNvPr>
          <p:cNvPicPr>
            <a:picLocks noChangeAspect="1"/>
          </p:cNvPicPr>
          <p:nvPr/>
        </p:nvPicPr>
        <p:blipFill>
          <a:blip r:embed="rId11"/>
          <a:stretch>
            <a:fillRect/>
          </a:stretch>
        </p:blipFill>
        <p:spPr>
          <a:xfrm>
            <a:off x="1216785" y="2119094"/>
            <a:ext cx="3034203" cy="332528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E317-CEF8-7D39-5ACD-1C867F68B5E9}"/>
            </a:ext>
          </a:extLst>
        </p:cNvPr>
        <p:cNvGrpSpPr/>
        <p:nvPr/>
      </p:nvGrpSpPr>
      <p:grpSpPr>
        <a:xfrm>
          <a:off x="0" y="0"/>
          <a:ext cx="0" cy="0"/>
          <a:chOff x="0" y="0"/>
          <a:chExt cx="0" cy="0"/>
        </a:xfrm>
      </p:grpSpPr>
      <p:sp>
        <p:nvSpPr>
          <p:cNvPr id="182" name="object 2">
            <a:extLst>
              <a:ext uri="{FF2B5EF4-FFF2-40B4-BE49-F238E27FC236}">
                <a16:creationId xmlns:a16="http://schemas.microsoft.com/office/drawing/2014/main" id="{B4F4CCEF-2969-6D38-DF97-35548C4F9EB0}"/>
              </a:ext>
            </a:extLst>
          </p:cNvPr>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a:extLst>
              <a:ext uri="{FF2B5EF4-FFF2-40B4-BE49-F238E27FC236}">
                <a16:creationId xmlns:a16="http://schemas.microsoft.com/office/drawing/2014/main" id="{45DBBAAD-388B-186E-4A5F-0B917CC9D4AE}"/>
              </a:ext>
            </a:extLst>
          </p:cNvPr>
          <p:cNvGrpSpPr/>
          <p:nvPr/>
        </p:nvGrpSpPr>
        <p:grpSpPr>
          <a:xfrm>
            <a:off x="-1" y="-1"/>
            <a:ext cx="12192000" cy="603504"/>
            <a:chOff x="0" y="0"/>
            <a:chExt cx="12191999" cy="603503"/>
          </a:xfrm>
        </p:grpSpPr>
        <p:sp>
          <p:nvSpPr>
            <p:cNvPr id="183" name="object 4">
              <a:extLst>
                <a:ext uri="{FF2B5EF4-FFF2-40B4-BE49-F238E27FC236}">
                  <a16:creationId xmlns:a16="http://schemas.microsoft.com/office/drawing/2014/main" id="{8E430949-0C93-634E-9FD3-793B65C5E809}"/>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a:extLst>
                <a:ext uri="{FF2B5EF4-FFF2-40B4-BE49-F238E27FC236}">
                  <a16:creationId xmlns:a16="http://schemas.microsoft.com/office/drawing/2014/main" id="{57A03C9D-97D1-CCDA-F95A-6A81925FDB8E}"/>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a:extLst>
                <a:ext uri="{FF2B5EF4-FFF2-40B4-BE49-F238E27FC236}">
                  <a16:creationId xmlns:a16="http://schemas.microsoft.com/office/drawing/2014/main" id="{C33F09D0-440B-C092-4686-CA37BDA3C29D}"/>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a:extLst>
              <a:ext uri="{FF2B5EF4-FFF2-40B4-BE49-F238E27FC236}">
                <a16:creationId xmlns:a16="http://schemas.microsoft.com/office/drawing/2014/main" id="{B3F1E77F-0DD6-76C2-626F-B0A5841510C6}"/>
              </a:ext>
            </a:extLst>
          </p:cNvPr>
          <p:cNvGrpSpPr/>
          <p:nvPr/>
        </p:nvGrpSpPr>
        <p:grpSpPr>
          <a:xfrm>
            <a:off x="-1" y="0"/>
            <a:ext cx="12192000" cy="603504"/>
            <a:chOff x="0" y="0"/>
            <a:chExt cx="12191999" cy="603502"/>
          </a:xfrm>
        </p:grpSpPr>
        <p:sp>
          <p:nvSpPr>
            <p:cNvPr id="187" name="object 8">
              <a:extLst>
                <a:ext uri="{FF2B5EF4-FFF2-40B4-BE49-F238E27FC236}">
                  <a16:creationId xmlns:a16="http://schemas.microsoft.com/office/drawing/2014/main" id="{99679EAA-63B8-0A59-0A0D-37E48A15D023}"/>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a:extLst>
                <a:ext uri="{FF2B5EF4-FFF2-40B4-BE49-F238E27FC236}">
                  <a16:creationId xmlns:a16="http://schemas.microsoft.com/office/drawing/2014/main" id="{AE976AB3-3342-4E39-EE81-8105C9FB9D7A}"/>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a:extLst>
              <a:ext uri="{FF2B5EF4-FFF2-40B4-BE49-F238E27FC236}">
                <a16:creationId xmlns:a16="http://schemas.microsoft.com/office/drawing/2014/main" id="{1080553B-6ACE-2207-85AB-687A0626D80E}"/>
              </a:ext>
            </a:extLst>
          </p:cNvPr>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a:extLst>
              <a:ext uri="{FF2B5EF4-FFF2-40B4-BE49-F238E27FC236}">
                <a16:creationId xmlns:a16="http://schemas.microsoft.com/office/drawing/2014/main" id="{A502A400-4245-6F80-FDF6-E0B452245B2B}"/>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a:extLst>
              <a:ext uri="{FF2B5EF4-FFF2-40B4-BE49-F238E27FC236}">
                <a16:creationId xmlns:a16="http://schemas.microsoft.com/office/drawing/2014/main" id="{705F6DAE-FEC6-FB37-F430-5FA6C0A7D05D}"/>
              </a:ext>
            </a:extLst>
          </p:cNvPr>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a:extLst>
              <a:ext uri="{FF2B5EF4-FFF2-40B4-BE49-F238E27FC236}">
                <a16:creationId xmlns:a16="http://schemas.microsoft.com/office/drawing/2014/main" id="{8F225C87-39C2-450B-E813-2F3EFF5A89F7}"/>
              </a:ext>
            </a:extLst>
          </p:cNvPr>
          <p:cNvGrpSpPr/>
          <p:nvPr/>
        </p:nvGrpSpPr>
        <p:grpSpPr>
          <a:xfrm>
            <a:off x="5017008" y="531875"/>
            <a:ext cx="2152650" cy="1040131"/>
            <a:chOff x="0" y="0"/>
            <a:chExt cx="2152649" cy="1040129"/>
          </a:xfrm>
        </p:grpSpPr>
        <p:sp>
          <p:nvSpPr>
            <p:cNvPr id="193" name="object 14">
              <a:extLst>
                <a:ext uri="{FF2B5EF4-FFF2-40B4-BE49-F238E27FC236}">
                  <a16:creationId xmlns:a16="http://schemas.microsoft.com/office/drawing/2014/main" id="{887DD0B6-1084-5452-6F0F-5630448B6AE1}"/>
                </a:ext>
              </a:extLst>
            </p:cNvPr>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a:extLst>
                <a:ext uri="{FF2B5EF4-FFF2-40B4-BE49-F238E27FC236}">
                  <a16:creationId xmlns:a16="http://schemas.microsoft.com/office/drawing/2014/main" id="{64FF34D6-1C61-1A16-2151-AD5BFAB1662E}"/>
                </a:ext>
              </a:extLst>
            </p:cNvPr>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a:extLst>
              <a:ext uri="{FF2B5EF4-FFF2-40B4-BE49-F238E27FC236}">
                <a16:creationId xmlns:a16="http://schemas.microsoft.com/office/drawing/2014/main" id="{D10D786F-15DD-1401-946E-BDF334F4FF12}"/>
              </a:ext>
            </a:extLst>
          </p:cNvPr>
          <p:cNvSpPr txBox="1"/>
          <p:nvPr/>
        </p:nvSpPr>
        <p:spPr>
          <a:xfrm>
            <a:off x="5321046" y="695196"/>
            <a:ext cx="15494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7" name="图片 6">
            <a:extLst>
              <a:ext uri="{FF2B5EF4-FFF2-40B4-BE49-F238E27FC236}">
                <a16:creationId xmlns:a16="http://schemas.microsoft.com/office/drawing/2014/main" id="{9ABA5E70-07C6-7D60-4800-515AF0BF0FD1}"/>
              </a:ext>
            </a:extLst>
          </p:cNvPr>
          <p:cNvPicPr>
            <a:picLocks noChangeAspect="1"/>
          </p:cNvPicPr>
          <p:nvPr/>
        </p:nvPicPr>
        <p:blipFill>
          <a:blip r:embed="rId9"/>
          <a:stretch>
            <a:fillRect/>
          </a:stretch>
        </p:blipFill>
        <p:spPr>
          <a:xfrm>
            <a:off x="6123293" y="2087573"/>
            <a:ext cx="5550382" cy="818000"/>
          </a:xfrm>
          <a:prstGeom prst="rect">
            <a:avLst/>
          </a:prstGeom>
        </p:spPr>
      </p:pic>
      <p:pic>
        <p:nvPicPr>
          <p:cNvPr id="9" name="图片 8">
            <a:extLst>
              <a:ext uri="{FF2B5EF4-FFF2-40B4-BE49-F238E27FC236}">
                <a16:creationId xmlns:a16="http://schemas.microsoft.com/office/drawing/2014/main" id="{AF6FEC88-F24C-89A7-25C8-A317A6569A42}"/>
              </a:ext>
            </a:extLst>
          </p:cNvPr>
          <p:cNvPicPr>
            <a:picLocks noChangeAspect="1"/>
          </p:cNvPicPr>
          <p:nvPr/>
        </p:nvPicPr>
        <p:blipFill>
          <a:blip r:embed="rId10"/>
          <a:stretch>
            <a:fillRect/>
          </a:stretch>
        </p:blipFill>
        <p:spPr>
          <a:xfrm>
            <a:off x="6249431" y="3647368"/>
            <a:ext cx="4519410" cy="402518"/>
          </a:xfrm>
          <a:prstGeom prst="rect">
            <a:avLst/>
          </a:prstGeom>
        </p:spPr>
      </p:pic>
      <p:pic>
        <p:nvPicPr>
          <p:cNvPr id="6" name="图片 5">
            <a:extLst>
              <a:ext uri="{FF2B5EF4-FFF2-40B4-BE49-F238E27FC236}">
                <a16:creationId xmlns:a16="http://schemas.microsoft.com/office/drawing/2014/main" id="{5E07874E-BDED-5D19-1016-CCFA379E55F9}"/>
              </a:ext>
            </a:extLst>
          </p:cNvPr>
          <p:cNvPicPr>
            <a:picLocks noChangeAspect="1"/>
          </p:cNvPicPr>
          <p:nvPr/>
        </p:nvPicPr>
        <p:blipFill>
          <a:blip r:embed="rId11"/>
          <a:stretch>
            <a:fillRect/>
          </a:stretch>
        </p:blipFill>
        <p:spPr>
          <a:xfrm>
            <a:off x="408637" y="2087573"/>
            <a:ext cx="2834714" cy="3560323"/>
          </a:xfrm>
          <a:prstGeom prst="rect">
            <a:avLst/>
          </a:prstGeom>
        </p:spPr>
      </p:pic>
      <p:pic>
        <p:nvPicPr>
          <p:cNvPr id="10" name="图片 9">
            <a:extLst>
              <a:ext uri="{FF2B5EF4-FFF2-40B4-BE49-F238E27FC236}">
                <a16:creationId xmlns:a16="http://schemas.microsoft.com/office/drawing/2014/main" id="{44D0B8C9-D50F-C3E1-5873-9CA7EAD2C120}"/>
              </a:ext>
            </a:extLst>
          </p:cNvPr>
          <p:cNvPicPr>
            <a:picLocks noChangeAspect="1"/>
          </p:cNvPicPr>
          <p:nvPr/>
        </p:nvPicPr>
        <p:blipFill>
          <a:blip r:embed="rId12"/>
          <a:stretch>
            <a:fillRect/>
          </a:stretch>
        </p:blipFill>
        <p:spPr>
          <a:xfrm>
            <a:off x="3243351" y="2077117"/>
            <a:ext cx="1753374" cy="3560324"/>
          </a:xfrm>
          <a:prstGeom prst="rect">
            <a:avLst/>
          </a:prstGeom>
        </p:spPr>
      </p:pic>
    </p:spTree>
    <p:extLst>
      <p:ext uri="{BB962C8B-B14F-4D97-AF65-F5344CB8AC3E}">
        <p14:creationId xmlns:p14="http://schemas.microsoft.com/office/powerpoint/2010/main" val="42715906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95CD-60F1-2914-406D-6C650A3CFC02}"/>
            </a:ext>
          </a:extLst>
        </p:cNvPr>
        <p:cNvGrpSpPr/>
        <p:nvPr/>
      </p:nvGrpSpPr>
      <p:grpSpPr>
        <a:xfrm>
          <a:off x="0" y="0"/>
          <a:ext cx="0" cy="0"/>
          <a:chOff x="0" y="0"/>
          <a:chExt cx="0" cy="0"/>
        </a:xfrm>
      </p:grpSpPr>
      <p:sp>
        <p:nvSpPr>
          <p:cNvPr id="182" name="object 2">
            <a:extLst>
              <a:ext uri="{FF2B5EF4-FFF2-40B4-BE49-F238E27FC236}">
                <a16:creationId xmlns:a16="http://schemas.microsoft.com/office/drawing/2014/main" id="{9CB3BB82-EB53-67A5-1A4C-E0C956FB474A}"/>
              </a:ext>
            </a:extLst>
          </p:cNvPr>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a:extLst>
              <a:ext uri="{FF2B5EF4-FFF2-40B4-BE49-F238E27FC236}">
                <a16:creationId xmlns:a16="http://schemas.microsoft.com/office/drawing/2014/main" id="{E19D91BD-4922-AFE3-A0B4-E70522ACD317}"/>
              </a:ext>
            </a:extLst>
          </p:cNvPr>
          <p:cNvGrpSpPr/>
          <p:nvPr/>
        </p:nvGrpSpPr>
        <p:grpSpPr>
          <a:xfrm>
            <a:off x="-1" y="-1"/>
            <a:ext cx="12192000" cy="603504"/>
            <a:chOff x="0" y="0"/>
            <a:chExt cx="12191999" cy="603503"/>
          </a:xfrm>
        </p:grpSpPr>
        <p:sp>
          <p:nvSpPr>
            <p:cNvPr id="183" name="object 4">
              <a:extLst>
                <a:ext uri="{FF2B5EF4-FFF2-40B4-BE49-F238E27FC236}">
                  <a16:creationId xmlns:a16="http://schemas.microsoft.com/office/drawing/2014/main" id="{C5A95EE4-4475-B82D-ECF0-3907C56183CD}"/>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a:extLst>
                <a:ext uri="{FF2B5EF4-FFF2-40B4-BE49-F238E27FC236}">
                  <a16:creationId xmlns:a16="http://schemas.microsoft.com/office/drawing/2014/main" id="{204EA04B-BC02-6C64-7412-F069A05B7B17}"/>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a:extLst>
                <a:ext uri="{FF2B5EF4-FFF2-40B4-BE49-F238E27FC236}">
                  <a16:creationId xmlns:a16="http://schemas.microsoft.com/office/drawing/2014/main" id="{3E5637A9-6247-3C6D-C94A-470C89EEDE92}"/>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a:extLst>
              <a:ext uri="{FF2B5EF4-FFF2-40B4-BE49-F238E27FC236}">
                <a16:creationId xmlns:a16="http://schemas.microsoft.com/office/drawing/2014/main" id="{090E2330-3E46-A120-1B5F-3347B72CC0EF}"/>
              </a:ext>
            </a:extLst>
          </p:cNvPr>
          <p:cNvGrpSpPr/>
          <p:nvPr/>
        </p:nvGrpSpPr>
        <p:grpSpPr>
          <a:xfrm>
            <a:off x="-1" y="0"/>
            <a:ext cx="12192000" cy="603504"/>
            <a:chOff x="0" y="0"/>
            <a:chExt cx="12191999" cy="603502"/>
          </a:xfrm>
        </p:grpSpPr>
        <p:sp>
          <p:nvSpPr>
            <p:cNvPr id="187" name="object 8">
              <a:extLst>
                <a:ext uri="{FF2B5EF4-FFF2-40B4-BE49-F238E27FC236}">
                  <a16:creationId xmlns:a16="http://schemas.microsoft.com/office/drawing/2014/main" id="{4E29F9E8-69C1-18F3-198E-B53987C06B04}"/>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a:extLst>
                <a:ext uri="{FF2B5EF4-FFF2-40B4-BE49-F238E27FC236}">
                  <a16:creationId xmlns:a16="http://schemas.microsoft.com/office/drawing/2014/main" id="{7F4D3F9C-2CE4-BB67-9CEB-8F5D8BF3ADB8}"/>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a:extLst>
              <a:ext uri="{FF2B5EF4-FFF2-40B4-BE49-F238E27FC236}">
                <a16:creationId xmlns:a16="http://schemas.microsoft.com/office/drawing/2014/main" id="{0927EAF2-A752-4127-0149-2EF7970367E8}"/>
              </a:ext>
            </a:extLst>
          </p:cNvPr>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a:extLst>
              <a:ext uri="{FF2B5EF4-FFF2-40B4-BE49-F238E27FC236}">
                <a16:creationId xmlns:a16="http://schemas.microsoft.com/office/drawing/2014/main" id="{6AB85BAC-F8CE-3997-BBBC-2D197BA4BB63}"/>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a:extLst>
              <a:ext uri="{FF2B5EF4-FFF2-40B4-BE49-F238E27FC236}">
                <a16:creationId xmlns:a16="http://schemas.microsoft.com/office/drawing/2014/main" id="{D7FAB883-1146-19FA-01A1-E07AA6771794}"/>
              </a:ext>
            </a:extLst>
          </p:cNvPr>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a:extLst>
              <a:ext uri="{FF2B5EF4-FFF2-40B4-BE49-F238E27FC236}">
                <a16:creationId xmlns:a16="http://schemas.microsoft.com/office/drawing/2014/main" id="{C3869776-6C80-75E7-4CC0-CCFE277FBBB2}"/>
              </a:ext>
            </a:extLst>
          </p:cNvPr>
          <p:cNvGrpSpPr/>
          <p:nvPr/>
        </p:nvGrpSpPr>
        <p:grpSpPr>
          <a:xfrm>
            <a:off x="5017008" y="531875"/>
            <a:ext cx="2152650" cy="1040131"/>
            <a:chOff x="0" y="0"/>
            <a:chExt cx="2152649" cy="1040129"/>
          </a:xfrm>
        </p:grpSpPr>
        <p:sp>
          <p:nvSpPr>
            <p:cNvPr id="193" name="object 14">
              <a:extLst>
                <a:ext uri="{FF2B5EF4-FFF2-40B4-BE49-F238E27FC236}">
                  <a16:creationId xmlns:a16="http://schemas.microsoft.com/office/drawing/2014/main" id="{8C304DC5-006E-BDED-B678-88DF696E249B}"/>
                </a:ext>
              </a:extLst>
            </p:cNvPr>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a:extLst>
                <a:ext uri="{FF2B5EF4-FFF2-40B4-BE49-F238E27FC236}">
                  <a16:creationId xmlns:a16="http://schemas.microsoft.com/office/drawing/2014/main" id="{9D4948C4-EFE7-1534-ECFB-68362C1544F0}"/>
                </a:ext>
              </a:extLst>
            </p:cNvPr>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a:extLst>
              <a:ext uri="{FF2B5EF4-FFF2-40B4-BE49-F238E27FC236}">
                <a16:creationId xmlns:a16="http://schemas.microsoft.com/office/drawing/2014/main" id="{C0977AB9-B86C-435E-027C-D041603213AE}"/>
              </a:ext>
            </a:extLst>
          </p:cNvPr>
          <p:cNvSpPr txBox="1"/>
          <p:nvPr/>
        </p:nvSpPr>
        <p:spPr>
          <a:xfrm>
            <a:off x="5321046" y="695196"/>
            <a:ext cx="15494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11" name="图片 10">
            <a:extLst>
              <a:ext uri="{FF2B5EF4-FFF2-40B4-BE49-F238E27FC236}">
                <a16:creationId xmlns:a16="http://schemas.microsoft.com/office/drawing/2014/main" id="{17AC5698-6464-74D6-D98C-0992A17A9ACB}"/>
              </a:ext>
            </a:extLst>
          </p:cNvPr>
          <p:cNvPicPr>
            <a:picLocks noChangeAspect="1"/>
          </p:cNvPicPr>
          <p:nvPr/>
        </p:nvPicPr>
        <p:blipFill>
          <a:blip r:embed="rId9"/>
          <a:stretch>
            <a:fillRect/>
          </a:stretch>
        </p:blipFill>
        <p:spPr>
          <a:xfrm>
            <a:off x="6252675" y="1951205"/>
            <a:ext cx="4771686" cy="753199"/>
          </a:xfrm>
          <a:prstGeom prst="rect">
            <a:avLst/>
          </a:prstGeom>
        </p:spPr>
      </p:pic>
      <p:pic>
        <p:nvPicPr>
          <p:cNvPr id="3" name="图片 2">
            <a:extLst>
              <a:ext uri="{FF2B5EF4-FFF2-40B4-BE49-F238E27FC236}">
                <a16:creationId xmlns:a16="http://schemas.microsoft.com/office/drawing/2014/main" id="{6CE6B620-FD68-2D2E-A51E-FA936821D9B7}"/>
              </a:ext>
            </a:extLst>
          </p:cNvPr>
          <p:cNvPicPr>
            <a:picLocks noChangeAspect="1"/>
          </p:cNvPicPr>
          <p:nvPr/>
        </p:nvPicPr>
        <p:blipFill>
          <a:blip r:embed="rId10"/>
          <a:stretch>
            <a:fillRect/>
          </a:stretch>
        </p:blipFill>
        <p:spPr>
          <a:xfrm>
            <a:off x="794591" y="1300866"/>
            <a:ext cx="5144735" cy="5519465"/>
          </a:xfrm>
          <a:prstGeom prst="rect">
            <a:avLst/>
          </a:prstGeom>
        </p:spPr>
      </p:pic>
      <p:pic>
        <p:nvPicPr>
          <p:cNvPr id="4" name="图片 3">
            <a:extLst>
              <a:ext uri="{FF2B5EF4-FFF2-40B4-BE49-F238E27FC236}">
                <a16:creationId xmlns:a16="http://schemas.microsoft.com/office/drawing/2014/main" id="{6D387B0A-2EDC-1205-5F8F-932786CDC3E1}"/>
              </a:ext>
            </a:extLst>
          </p:cNvPr>
          <p:cNvPicPr>
            <a:picLocks noChangeAspect="1"/>
          </p:cNvPicPr>
          <p:nvPr/>
        </p:nvPicPr>
        <p:blipFill>
          <a:blip r:embed="rId11"/>
          <a:stretch>
            <a:fillRect/>
          </a:stretch>
        </p:blipFill>
        <p:spPr>
          <a:xfrm>
            <a:off x="6252675" y="2947014"/>
            <a:ext cx="5274602" cy="699267"/>
          </a:xfrm>
          <a:prstGeom prst="rect">
            <a:avLst/>
          </a:prstGeom>
        </p:spPr>
      </p:pic>
      <p:pic>
        <p:nvPicPr>
          <p:cNvPr id="5" name="图片 4">
            <a:extLst>
              <a:ext uri="{FF2B5EF4-FFF2-40B4-BE49-F238E27FC236}">
                <a16:creationId xmlns:a16="http://schemas.microsoft.com/office/drawing/2014/main" id="{62320C75-22D0-F060-E81D-DACCE06A1BB3}"/>
              </a:ext>
            </a:extLst>
          </p:cNvPr>
          <p:cNvPicPr>
            <a:picLocks noChangeAspect="1"/>
          </p:cNvPicPr>
          <p:nvPr/>
        </p:nvPicPr>
        <p:blipFill>
          <a:blip r:embed="rId12"/>
          <a:stretch>
            <a:fillRect/>
          </a:stretch>
        </p:blipFill>
        <p:spPr>
          <a:xfrm>
            <a:off x="6252675" y="4068717"/>
            <a:ext cx="5307644" cy="391473"/>
          </a:xfrm>
          <a:prstGeom prst="rect">
            <a:avLst/>
          </a:prstGeom>
        </p:spPr>
      </p:pic>
      <p:pic>
        <p:nvPicPr>
          <p:cNvPr id="8" name="图片 7">
            <a:extLst>
              <a:ext uri="{FF2B5EF4-FFF2-40B4-BE49-F238E27FC236}">
                <a16:creationId xmlns:a16="http://schemas.microsoft.com/office/drawing/2014/main" id="{46EC5B2C-A323-FE43-44C0-523DB37928CF}"/>
              </a:ext>
            </a:extLst>
          </p:cNvPr>
          <p:cNvPicPr>
            <a:picLocks noChangeAspect="1"/>
          </p:cNvPicPr>
          <p:nvPr/>
        </p:nvPicPr>
        <p:blipFill>
          <a:blip r:embed="rId13"/>
          <a:stretch>
            <a:fillRect/>
          </a:stretch>
        </p:blipFill>
        <p:spPr>
          <a:xfrm>
            <a:off x="6252675" y="4786689"/>
            <a:ext cx="4972751" cy="522448"/>
          </a:xfrm>
          <a:prstGeom prst="rect">
            <a:avLst/>
          </a:prstGeom>
        </p:spPr>
      </p:pic>
      <p:pic>
        <p:nvPicPr>
          <p:cNvPr id="13" name="图片 12">
            <a:extLst>
              <a:ext uri="{FF2B5EF4-FFF2-40B4-BE49-F238E27FC236}">
                <a16:creationId xmlns:a16="http://schemas.microsoft.com/office/drawing/2014/main" id="{3E93CE9E-9931-B502-3897-725E8B7250DF}"/>
              </a:ext>
            </a:extLst>
          </p:cNvPr>
          <p:cNvPicPr>
            <a:picLocks noChangeAspect="1"/>
          </p:cNvPicPr>
          <p:nvPr/>
        </p:nvPicPr>
        <p:blipFill>
          <a:blip r:embed="rId14"/>
          <a:stretch>
            <a:fillRect/>
          </a:stretch>
        </p:blipFill>
        <p:spPr>
          <a:xfrm>
            <a:off x="6252675" y="5665573"/>
            <a:ext cx="5503461" cy="730824"/>
          </a:xfrm>
          <a:prstGeom prst="rect">
            <a:avLst/>
          </a:prstGeom>
        </p:spPr>
      </p:pic>
    </p:spTree>
    <p:extLst>
      <p:ext uri="{BB962C8B-B14F-4D97-AF65-F5344CB8AC3E}">
        <p14:creationId xmlns:p14="http://schemas.microsoft.com/office/powerpoint/2010/main" val="14083760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91529-D4D6-FB9A-6E48-847B4BF9B112}"/>
            </a:ext>
          </a:extLst>
        </p:cNvPr>
        <p:cNvGrpSpPr/>
        <p:nvPr/>
      </p:nvGrpSpPr>
      <p:grpSpPr>
        <a:xfrm>
          <a:off x="0" y="0"/>
          <a:ext cx="0" cy="0"/>
          <a:chOff x="0" y="0"/>
          <a:chExt cx="0" cy="0"/>
        </a:xfrm>
      </p:grpSpPr>
      <p:sp>
        <p:nvSpPr>
          <p:cNvPr id="182" name="object 2">
            <a:extLst>
              <a:ext uri="{FF2B5EF4-FFF2-40B4-BE49-F238E27FC236}">
                <a16:creationId xmlns:a16="http://schemas.microsoft.com/office/drawing/2014/main" id="{51EE6991-803B-77EE-F1F3-46663989D0AD}"/>
              </a:ext>
            </a:extLst>
          </p:cNvPr>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a:extLst>
              <a:ext uri="{FF2B5EF4-FFF2-40B4-BE49-F238E27FC236}">
                <a16:creationId xmlns:a16="http://schemas.microsoft.com/office/drawing/2014/main" id="{FB66D627-3D8D-CDC3-B0DD-CF08BD5CD5D8}"/>
              </a:ext>
            </a:extLst>
          </p:cNvPr>
          <p:cNvGrpSpPr/>
          <p:nvPr/>
        </p:nvGrpSpPr>
        <p:grpSpPr>
          <a:xfrm>
            <a:off x="-1" y="-1"/>
            <a:ext cx="12192000" cy="603504"/>
            <a:chOff x="0" y="0"/>
            <a:chExt cx="12191999" cy="603503"/>
          </a:xfrm>
        </p:grpSpPr>
        <p:sp>
          <p:nvSpPr>
            <p:cNvPr id="183" name="object 4">
              <a:extLst>
                <a:ext uri="{FF2B5EF4-FFF2-40B4-BE49-F238E27FC236}">
                  <a16:creationId xmlns:a16="http://schemas.microsoft.com/office/drawing/2014/main" id="{9429EF19-D207-3D7C-9CE5-CCC28B3C1614}"/>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a:extLst>
                <a:ext uri="{FF2B5EF4-FFF2-40B4-BE49-F238E27FC236}">
                  <a16:creationId xmlns:a16="http://schemas.microsoft.com/office/drawing/2014/main" id="{89373BA8-FB3C-B9DF-7363-FDBC108E6531}"/>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a:extLst>
                <a:ext uri="{FF2B5EF4-FFF2-40B4-BE49-F238E27FC236}">
                  <a16:creationId xmlns:a16="http://schemas.microsoft.com/office/drawing/2014/main" id="{F798257F-A401-8E9C-DD3F-8E5BC0EBB3BC}"/>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a:extLst>
              <a:ext uri="{FF2B5EF4-FFF2-40B4-BE49-F238E27FC236}">
                <a16:creationId xmlns:a16="http://schemas.microsoft.com/office/drawing/2014/main" id="{27E17906-B8F4-EE76-C5EE-4B1DDB019E28}"/>
              </a:ext>
            </a:extLst>
          </p:cNvPr>
          <p:cNvGrpSpPr/>
          <p:nvPr/>
        </p:nvGrpSpPr>
        <p:grpSpPr>
          <a:xfrm>
            <a:off x="-1" y="0"/>
            <a:ext cx="12192000" cy="603504"/>
            <a:chOff x="0" y="0"/>
            <a:chExt cx="12191999" cy="603502"/>
          </a:xfrm>
        </p:grpSpPr>
        <p:sp>
          <p:nvSpPr>
            <p:cNvPr id="187" name="object 8">
              <a:extLst>
                <a:ext uri="{FF2B5EF4-FFF2-40B4-BE49-F238E27FC236}">
                  <a16:creationId xmlns:a16="http://schemas.microsoft.com/office/drawing/2014/main" id="{F4AE1822-1654-D7BC-9D5F-FEB0A0259368}"/>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a:extLst>
                <a:ext uri="{FF2B5EF4-FFF2-40B4-BE49-F238E27FC236}">
                  <a16:creationId xmlns:a16="http://schemas.microsoft.com/office/drawing/2014/main" id="{5ABB04E5-69C0-9462-2041-042986083E8D}"/>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a:extLst>
              <a:ext uri="{FF2B5EF4-FFF2-40B4-BE49-F238E27FC236}">
                <a16:creationId xmlns:a16="http://schemas.microsoft.com/office/drawing/2014/main" id="{D30FC117-42EF-9EF4-5639-FE498BC570F3}"/>
              </a:ext>
            </a:extLst>
          </p:cNvPr>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a:extLst>
              <a:ext uri="{FF2B5EF4-FFF2-40B4-BE49-F238E27FC236}">
                <a16:creationId xmlns:a16="http://schemas.microsoft.com/office/drawing/2014/main" id="{4746DD52-F665-F525-A52B-B9797D244EFE}"/>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a:extLst>
              <a:ext uri="{FF2B5EF4-FFF2-40B4-BE49-F238E27FC236}">
                <a16:creationId xmlns:a16="http://schemas.microsoft.com/office/drawing/2014/main" id="{0A6EB13B-0117-8A8C-8F3B-D4088EB95185}"/>
              </a:ext>
            </a:extLst>
          </p:cNvPr>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a:extLst>
              <a:ext uri="{FF2B5EF4-FFF2-40B4-BE49-F238E27FC236}">
                <a16:creationId xmlns:a16="http://schemas.microsoft.com/office/drawing/2014/main" id="{C259E634-50BF-1F9A-B2D0-81058DB5B8B8}"/>
              </a:ext>
            </a:extLst>
          </p:cNvPr>
          <p:cNvGrpSpPr/>
          <p:nvPr/>
        </p:nvGrpSpPr>
        <p:grpSpPr>
          <a:xfrm>
            <a:off x="5017008" y="531875"/>
            <a:ext cx="2152650" cy="1040131"/>
            <a:chOff x="0" y="0"/>
            <a:chExt cx="2152649" cy="1040129"/>
          </a:xfrm>
        </p:grpSpPr>
        <p:sp>
          <p:nvSpPr>
            <p:cNvPr id="193" name="object 14">
              <a:extLst>
                <a:ext uri="{FF2B5EF4-FFF2-40B4-BE49-F238E27FC236}">
                  <a16:creationId xmlns:a16="http://schemas.microsoft.com/office/drawing/2014/main" id="{451D06F1-532E-6FDA-B725-10EB560F9778}"/>
                </a:ext>
              </a:extLst>
            </p:cNvPr>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a:extLst>
                <a:ext uri="{FF2B5EF4-FFF2-40B4-BE49-F238E27FC236}">
                  <a16:creationId xmlns:a16="http://schemas.microsoft.com/office/drawing/2014/main" id="{4A94DF81-3116-8370-85C7-A10BF9966AE8}"/>
                </a:ext>
              </a:extLst>
            </p:cNvPr>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a:extLst>
              <a:ext uri="{FF2B5EF4-FFF2-40B4-BE49-F238E27FC236}">
                <a16:creationId xmlns:a16="http://schemas.microsoft.com/office/drawing/2014/main" id="{CD13429F-C00F-AA19-AA32-E6171E17B4AF}"/>
              </a:ext>
            </a:extLst>
          </p:cNvPr>
          <p:cNvSpPr txBox="1"/>
          <p:nvPr/>
        </p:nvSpPr>
        <p:spPr>
          <a:xfrm>
            <a:off x="5321046" y="695196"/>
            <a:ext cx="15494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15" name="图片 14">
            <a:extLst>
              <a:ext uri="{FF2B5EF4-FFF2-40B4-BE49-F238E27FC236}">
                <a16:creationId xmlns:a16="http://schemas.microsoft.com/office/drawing/2014/main" id="{1A72FE7D-C502-3462-442E-B5D618F1366A}"/>
              </a:ext>
            </a:extLst>
          </p:cNvPr>
          <p:cNvPicPr>
            <a:picLocks noChangeAspect="1"/>
          </p:cNvPicPr>
          <p:nvPr/>
        </p:nvPicPr>
        <p:blipFill>
          <a:blip r:embed="rId9"/>
          <a:stretch>
            <a:fillRect/>
          </a:stretch>
        </p:blipFill>
        <p:spPr>
          <a:xfrm>
            <a:off x="6502568" y="1541060"/>
            <a:ext cx="3341823" cy="660683"/>
          </a:xfrm>
          <a:prstGeom prst="rect">
            <a:avLst/>
          </a:prstGeom>
        </p:spPr>
      </p:pic>
      <p:pic>
        <p:nvPicPr>
          <p:cNvPr id="3" name="图片 2">
            <a:extLst>
              <a:ext uri="{FF2B5EF4-FFF2-40B4-BE49-F238E27FC236}">
                <a16:creationId xmlns:a16="http://schemas.microsoft.com/office/drawing/2014/main" id="{30E9B6DF-455D-9227-5ADC-708F3DADA34D}"/>
              </a:ext>
            </a:extLst>
          </p:cNvPr>
          <p:cNvPicPr>
            <a:picLocks noChangeAspect="1"/>
          </p:cNvPicPr>
          <p:nvPr/>
        </p:nvPicPr>
        <p:blipFill>
          <a:blip r:embed="rId10"/>
          <a:stretch>
            <a:fillRect/>
          </a:stretch>
        </p:blipFill>
        <p:spPr>
          <a:xfrm>
            <a:off x="794591" y="1300866"/>
            <a:ext cx="5144735" cy="5519465"/>
          </a:xfrm>
          <a:prstGeom prst="rect">
            <a:avLst/>
          </a:prstGeom>
        </p:spPr>
      </p:pic>
      <p:pic>
        <p:nvPicPr>
          <p:cNvPr id="4" name="图片 3">
            <a:extLst>
              <a:ext uri="{FF2B5EF4-FFF2-40B4-BE49-F238E27FC236}">
                <a16:creationId xmlns:a16="http://schemas.microsoft.com/office/drawing/2014/main" id="{3F361FE4-B00B-1AFC-15C7-56CD0E860F94}"/>
              </a:ext>
            </a:extLst>
          </p:cNvPr>
          <p:cNvPicPr>
            <a:picLocks noChangeAspect="1"/>
          </p:cNvPicPr>
          <p:nvPr/>
        </p:nvPicPr>
        <p:blipFill>
          <a:blip r:embed="rId11"/>
          <a:stretch>
            <a:fillRect/>
          </a:stretch>
        </p:blipFill>
        <p:spPr>
          <a:xfrm>
            <a:off x="6502568" y="2432969"/>
            <a:ext cx="4051943" cy="660517"/>
          </a:xfrm>
          <a:prstGeom prst="rect">
            <a:avLst/>
          </a:prstGeom>
        </p:spPr>
      </p:pic>
      <p:pic>
        <p:nvPicPr>
          <p:cNvPr id="5" name="图片 4">
            <a:extLst>
              <a:ext uri="{FF2B5EF4-FFF2-40B4-BE49-F238E27FC236}">
                <a16:creationId xmlns:a16="http://schemas.microsoft.com/office/drawing/2014/main" id="{ECD0B5FF-9F4D-62E7-A325-D99AF49F479A}"/>
              </a:ext>
            </a:extLst>
          </p:cNvPr>
          <p:cNvPicPr>
            <a:picLocks noChangeAspect="1"/>
          </p:cNvPicPr>
          <p:nvPr/>
        </p:nvPicPr>
        <p:blipFill>
          <a:blip r:embed="rId12"/>
          <a:stretch>
            <a:fillRect/>
          </a:stretch>
        </p:blipFill>
        <p:spPr>
          <a:xfrm>
            <a:off x="6502568" y="3462326"/>
            <a:ext cx="5144735" cy="765032"/>
          </a:xfrm>
          <a:prstGeom prst="rect">
            <a:avLst/>
          </a:prstGeom>
        </p:spPr>
      </p:pic>
      <p:pic>
        <p:nvPicPr>
          <p:cNvPr id="7" name="图片 6">
            <a:extLst>
              <a:ext uri="{FF2B5EF4-FFF2-40B4-BE49-F238E27FC236}">
                <a16:creationId xmlns:a16="http://schemas.microsoft.com/office/drawing/2014/main" id="{50E5058F-33F3-C1C7-6712-D4D6CC8F20DA}"/>
              </a:ext>
            </a:extLst>
          </p:cNvPr>
          <p:cNvPicPr>
            <a:picLocks noChangeAspect="1"/>
          </p:cNvPicPr>
          <p:nvPr/>
        </p:nvPicPr>
        <p:blipFill>
          <a:blip r:embed="rId13"/>
          <a:stretch>
            <a:fillRect/>
          </a:stretch>
        </p:blipFill>
        <p:spPr>
          <a:xfrm>
            <a:off x="6502568" y="4522193"/>
            <a:ext cx="4243466" cy="740092"/>
          </a:xfrm>
          <a:prstGeom prst="rect">
            <a:avLst/>
          </a:prstGeom>
        </p:spPr>
      </p:pic>
      <p:pic>
        <p:nvPicPr>
          <p:cNvPr id="8" name="图片 7">
            <a:extLst>
              <a:ext uri="{FF2B5EF4-FFF2-40B4-BE49-F238E27FC236}">
                <a16:creationId xmlns:a16="http://schemas.microsoft.com/office/drawing/2014/main" id="{346D8F91-F523-DEF3-49CD-12BB7667B84D}"/>
              </a:ext>
            </a:extLst>
          </p:cNvPr>
          <p:cNvPicPr>
            <a:picLocks noChangeAspect="1"/>
          </p:cNvPicPr>
          <p:nvPr/>
        </p:nvPicPr>
        <p:blipFill>
          <a:blip r:embed="rId14"/>
          <a:stretch>
            <a:fillRect/>
          </a:stretch>
        </p:blipFill>
        <p:spPr>
          <a:xfrm>
            <a:off x="6570662" y="5626961"/>
            <a:ext cx="3779117" cy="375463"/>
          </a:xfrm>
          <a:prstGeom prst="rect">
            <a:avLst/>
          </a:prstGeom>
        </p:spPr>
      </p:pic>
    </p:spTree>
    <p:extLst>
      <p:ext uri="{BB962C8B-B14F-4D97-AF65-F5344CB8AC3E}">
        <p14:creationId xmlns:p14="http://schemas.microsoft.com/office/powerpoint/2010/main" val="33294047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27" name="object 3"/>
          <p:cNvGrpSpPr/>
          <p:nvPr/>
        </p:nvGrpSpPr>
        <p:grpSpPr>
          <a:xfrm>
            <a:off x="-1" y="-1"/>
            <a:ext cx="12192000" cy="603504"/>
            <a:chOff x="0" y="0"/>
            <a:chExt cx="12191999" cy="603503"/>
          </a:xfrm>
        </p:grpSpPr>
        <p:sp>
          <p:nvSpPr>
            <p:cNvPr id="224" name="object 4"/>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225" name="object 5"/>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26" name="object 6"/>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230" name="object 7"/>
          <p:cNvGrpSpPr/>
          <p:nvPr/>
        </p:nvGrpSpPr>
        <p:grpSpPr>
          <a:xfrm>
            <a:off x="-1" y="0"/>
            <a:ext cx="12192000" cy="603504"/>
            <a:chOff x="0" y="0"/>
            <a:chExt cx="12191999" cy="603502"/>
          </a:xfrm>
        </p:grpSpPr>
        <p:sp>
          <p:nvSpPr>
            <p:cNvPr id="228" name="object 8"/>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229" name="object 9"/>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231" name="object 10"/>
          <p:cNvSpPr txBox="1"/>
          <p:nvPr/>
        </p:nvSpPr>
        <p:spPr>
          <a:xfrm>
            <a:off x="644448" y="99314"/>
            <a:ext cx="1370331"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32"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233"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36" name="object 13"/>
          <p:cNvGrpSpPr/>
          <p:nvPr/>
        </p:nvGrpSpPr>
        <p:grpSpPr>
          <a:xfrm>
            <a:off x="4535423" y="531875"/>
            <a:ext cx="3117343" cy="1040131"/>
            <a:chOff x="0" y="0"/>
            <a:chExt cx="3117342" cy="1040129"/>
          </a:xfrm>
        </p:grpSpPr>
        <p:sp>
          <p:nvSpPr>
            <p:cNvPr id="234" name="object 14"/>
            <p:cNvSpPr/>
            <p:nvPr/>
          </p:nvSpPr>
          <p:spPr>
            <a:xfrm>
              <a:off x="293915" y="618716"/>
              <a:ext cx="2521900" cy="154510"/>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35" name="object 15"/>
            <p:cNvSpPr/>
            <p:nvPr/>
          </p:nvSpPr>
          <p:spPr>
            <a:xfrm>
              <a:off x="0" y="0"/>
              <a:ext cx="3117343" cy="104013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237" name="object 16"/>
          <p:cNvSpPr txBox="1"/>
          <p:nvPr/>
        </p:nvSpPr>
        <p:spPr>
          <a:xfrm>
            <a:off x="4839460" y="695196"/>
            <a:ext cx="25146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3" name="图片 2">
            <a:extLst>
              <a:ext uri="{FF2B5EF4-FFF2-40B4-BE49-F238E27FC236}">
                <a16:creationId xmlns:a16="http://schemas.microsoft.com/office/drawing/2014/main" id="{FC80434F-E38A-5090-9F45-A63685CF7879}"/>
              </a:ext>
            </a:extLst>
          </p:cNvPr>
          <p:cNvPicPr>
            <a:picLocks noChangeAspect="1"/>
          </p:cNvPicPr>
          <p:nvPr/>
        </p:nvPicPr>
        <p:blipFill>
          <a:blip r:embed="rId8"/>
          <a:stretch>
            <a:fillRect/>
          </a:stretch>
        </p:blipFill>
        <p:spPr>
          <a:xfrm>
            <a:off x="2461351" y="1300866"/>
            <a:ext cx="7270818" cy="524452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object 2"/>
          <p:cNvSpPr txBox="1"/>
          <p:nvPr/>
        </p:nvSpPr>
        <p:spPr>
          <a:xfrm>
            <a:off x="657147" y="58542"/>
            <a:ext cx="11349992" cy="47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44" name="object 3"/>
          <p:cNvGrpSpPr/>
          <p:nvPr/>
        </p:nvGrpSpPr>
        <p:grpSpPr>
          <a:xfrm>
            <a:off x="-1" y="-1"/>
            <a:ext cx="12192000" cy="603504"/>
            <a:chOff x="0" y="0"/>
            <a:chExt cx="12191999" cy="603503"/>
          </a:xfrm>
        </p:grpSpPr>
        <p:sp>
          <p:nvSpPr>
            <p:cNvPr id="241"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42"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43"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47" name="object 7"/>
          <p:cNvGrpSpPr/>
          <p:nvPr/>
        </p:nvGrpSpPr>
        <p:grpSpPr>
          <a:xfrm>
            <a:off x="-1" y="0"/>
            <a:ext cx="12192000" cy="603504"/>
            <a:chOff x="0" y="0"/>
            <a:chExt cx="12191999" cy="603502"/>
          </a:xfrm>
        </p:grpSpPr>
        <p:sp>
          <p:nvSpPr>
            <p:cNvPr id="245"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46"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48" name="object 10"/>
          <p:cNvSpPr txBox="1"/>
          <p:nvPr/>
        </p:nvSpPr>
        <p:spPr>
          <a:xfrm>
            <a:off x="644448" y="99314"/>
            <a:ext cx="1370331"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49"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50" name="object 12"/>
          <p:cNvSpPr txBox="1"/>
          <p:nvPr/>
        </p:nvSpPr>
        <p:spPr>
          <a:xfrm>
            <a:off x="11024361" y="58801"/>
            <a:ext cx="99504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53" name="object 13"/>
          <p:cNvGrpSpPr/>
          <p:nvPr/>
        </p:nvGrpSpPr>
        <p:grpSpPr>
          <a:xfrm>
            <a:off x="4535423" y="531875"/>
            <a:ext cx="3117343" cy="1040131"/>
            <a:chOff x="0" y="0"/>
            <a:chExt cx="3117342" cy="1040129"/>
          </a:xfrm>
        </p:grpSpPr>
        <p:sp>
          <p:nvSpPr>
            <p:cNvPr id="251" name="object 14"/>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52" name="object 15"/>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54" name="object 16"/>
          <p:cNvSpPr txBox="1"/>
          <p:nvPr/>
        </p:nvSpPr>
        <p:spPr>
          <a:xfrm>
            <a:off x="4839460" y="695196"/>
            <a:ext cx="2514601" cy="513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rPr dirty="0"/>
              <a:t>Experiments</a:t>
            </a:r>
          </a:p>
        </p:txBody>
      </p:sp>
      <p:pic>
        <p:nvPicPr>
          <p:cNvPr id="3" name="图片 2">
            <a:extLst>
              <a:ext uri="{FF2B5EF4-FFF2-40B4-BE49-F238E27FC236}">
                <a16:creationId xmlns:a16="http://schemas.microsoft.com/office/drawing/2014/main" id="{DA9E6A1D-07F4-6856-CB6E-A5EF50A28AC7}"/>
              </a:ext>
            </a:extLst>
          </p:cNvPr>
          <p:cNvPicPr>
            <a:picLocks noChangeAspect="1"/>
          </p:cNvPicPr>
          <p:nvPr/>
        </p:nvPicPr>
        <p:blipFill>
          <a:blip r:embed="rId9"/>
          <a:stretch>
            <a:fillRect/>
          </a:stretch>
        </p:blipFill>
        <p:spPr>
          <a:xfrm>
            <a:off x="365616" y="1852189"/>
            <a:ext cx="11390520" cy="3488512"/>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4269</TotalTime>
  <Words>1395</Words>
  <Application>Microsoft Office PowerPoint</Application>
  <PresentationFormat>宽屏</PresentationFormat>
  <Paragraphs>147</Paragraphs>
  <Slides>12</Slides>
  <Notes>9</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12</vt:i4>
      </vt:variant>
    </vt:vector>
  </HeadingPairs>
  <TitlesOfParts>
    <vt:vector size="16" baseType="lpstr">
      <vt:lpstr>Arial</vt:lpstr>
      <vt:lpstr>Calibri</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WPGHLT</dc:creator>
  <cp:lastModifiedBy>HLT WPG</cp:lastModifiedBy>
  <cp:revision>4</cp:revision>
  <dcterms:modified xsi:type="dcterms:W3CDTF">2025-02-13T11:32:58Z</dcterms:modified>
</cp:coreProperties>
</file>